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2" r:id="rId1"/>
  </p:sldMasterIdLst>
  <p:notesMasterIdLst>
    <p:notesMasterId r:id="rId21"/>
  </p:notesMasterIdLst>
  <p:sldIdLst>
    <p:sldId id="256" r:id="rId2"/>
    <p:sldId id="258" r:id="rId3"/>
    <p:sldId id="259" r:id="rId4"/>
    <p:sldId id="268" r:id="rId5"/>
    <p:sldId id="260" r:id="rId6"/>
    <p:sldId id="261" r:id="rId7"/>
    <p:sldId id="267" r:id="rId8"/>
    <p:sldId id="264" r:id="rId9"/>
    <p:sldId id="265" r:id="rId10"/>
    <p:sldId id="266" r:id="rId11"/>
    <p:sldId id="269" r:id="rId12"/>
    <p:sldId id="270" r:id="rId13"/>
    <p:sldId id="271" r:id="rId14"/>
    <p:sldId id="272" r:id="rId15"/>
    <p:sldId id="273" r:id="rId16"/>
    <p:sldId id="275" r:id="rId17"/>
    <p:sldId id="277" r:id="rId18"/>
    <p:sldId id="274" r:id="rId19"/>
    <p:sldId id="27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61"/>
    <p:restoredTop sz="91187"/>
  </p:normalViewPr>
  <p:slideViewPr>
    <p:cSldViewPr snapToGrid="0">
      <p:cViewPr varScale="1">
        <p:scale>
          <a:sx n="186" d="100"/>
          <a:sy n="186" d="100"/>
        </p:scale>
        <p:origin x="560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22F3E-9D52-0443-8CAD-02B9F90C7A42}" type="datetimeFigureOut">
              <a:rPr lang="en-US" smtClean="0"/>
              <a:t>12/15/24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F67961-7298-934B-8183-7BB9EE4B3E28}" type="slidenum">
              <a:rPr lang="en-US" smtClean="0"/>
              <a:t>‹#›</a:t>
            </a:fld>
            <a:endParaRPr lang="en-US"/>
          </a:p>
        </p:txBody>
      </p:sp>
    </p:spTree>
    <p:extLst>
      <p:ext uri="{BB962C8B-B14F-4D97-AF65-F5344CB8AC3E}">
        <p14:creationId xmlns:p14="http://schemas.microsoft.com/office/powerpoint/2010/main" val="2624270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system is to support is enabling users to utilize the vast amounts of data they have with their lives already and combine that with generative AI along side AI invoked tool to create a powerful trinity of functionality, each of the circles in </a:t>
            </a:r>
            <a:r>
              <a:rPr lang="en-US" dirty="0" err="1"/>
              <a:t>RAGgadys</a:t>
            </a:r>
            <a:r>
              <a:rPr lang="en-US" dirty="0"/>
              <a:t> logo represents one of these pillars of functionality. The main functionality is to support a variety of tools, AI providers as well as formats for ingestion, including PDFs, markdown, HTML, image files and more. Non-Functional Requirements and Maintainability requirements are detailed in the accompanying report but the main focus of those requirements are to constrain the data artifact sizes, the performance and availability requirements. Further, the maintainability requirements are focused on using automated tooling to ensure DEVSEC OPS with automated scans and testing requirements. </a:t>
            </a:r>
          </a:p>
        </p:txBody>
      </p:sp>
      <p:sp>
        <p:nvSpPr>
          <p:cNvPr id="4" name="Slide Number Placeholder 3"/>
          <p:cNvSpPr>
            <a:spLocks noGrp="1"/>
          </p:cNvSpPr>
          <p:nvPr>
            <p:ph type="sldNum" sz="quarter" idx="5"/>
          </p:nvPr>
        </p:nvSpPr>
        <p:spPr/>
        <p:txBody>
          <a:bodyPr/>
          <a:lstStyle/>
          <a:p>
            <a:fld id="{7CF67961-7298-934B-8183-7BB9EE4B3E28}" type="slidenum">
              <a:rPr lang="en-US" smtClean="0"/>
              <a:t>2</a:t>
            </a:fld>
            <a:endParaRPr lang="en-US"/>
          </a:p>
        </p:txBody>
      </p:sp>
    </p:spTree>
    <p:extLst>
      <p:ext uri="{BB962C8B-B14F-4D97-AF65-F5344CB8AC3E}">
        <p14:creationId xmlns:p14="http://schemas.microsoft.com/office/powerpoint/2010/main" val="20195108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1AE551-57B5-C6E7-DFF7-85A22ED62D0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57EA82-2676-00A2-4853-E515C1E610C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8FDA35A-A54B-F21B-16FA-66313AA5F9F0}"/>
              </a:ext>
            </a:extLst>
          </p:cNvPr>
          <p:cNvSpPr>
            <a:spLocks noGrp="1"/>
          </p:cNvSpPr>
          <p:nvPr>
            <p:ph type="body" idx="1"/>
          </p:nvPr>
        </p:nvSpPr>
        <p:spPr/>
        <p:txBody>
          <a:bodyPr/>
          <a:lstStyle/>
          <a:p>
            <a:r>
              <a:rPr lang="en-US" dirty="0"/>
              <a:t>This class diagram represents the main classes used throughout the system. There’s a few items I would like to call out from GRASP the creator pattern is used to instantiate the classes such as Metric. Namely by the controllers. The controllers represent the controller pattern and separate the UI layer from the underlying objects. The use of repository interfaces and external service interfaces are a form of indirection. Finally, the repositories also reflect the pure fabrication pattern. </a:t>
            </a:r>
            <a:br>
              <a:rPr lang="en-US" dirty="0"/>
            </a:br>
            <a:br>
              <a:rPr lang="en-US" dirty="0"/>
            </a:br>
            <a:r>
              <a:rPr lang="en-US" dirty="0"/>
              <a:t>Next the SOLID principles, each class is single responsibility, with strong interface segregation where high cohesion is strongly implemented. In addition, with the exceptions of the data objects, all of the interactions rely on interfaces not concrete classes.</a:t>
            </a:r>
            <a:br>
              <a:rPr lang="en-US" dirty="0"/>
            </a:br>
            <a:br>
              <a:rPr lang="en-US" dirty="0"/>
            </a:br>
            <a:r>
              <a:rPr lang="en-US" dirty="0"/>
              <a:t>Gang of Four, This uses a singleton for all repositories, as they can more efficiently reuse connections, a bridge for interacting with Gen AI providers, and a command structure for executing tools in a custom sandbox</a:t>
            </a:r>
            <a:br>
              <a:rPr lang="en-US" dirty="0"/>
            </a:br>
            <a:endParaRPr lang="en-US" dirty="0"/>
          </a:p>
        </p:txBody>
      </p:sp>
      <p:sp>
        <p:nvSpPr>
          <p:cNvPr id="4" name="Slide Number Placeholder 3">
            <a:extLst>
              <a:ext uri="{FF2B5EF4-FFF2-40B4-BE49-F238E27FC236}">
                <a16:creationId xmlns:a16="http://schemas.microsoft.com/office/drawing/2014/main" id="{3FA34C80-2F55-2934-C66E-EB52C375FEC0}"/>
              </a:ext>
            </a:extLst>
          </p:cNvPr>
          <p:cNvSpPr>
            <a:spLocks noGrp="1"/>
          </p:cNvSpPr>
          <p:nvPr>
            <p:ph type="sldNum" sz="quarter" idx="5"/>
          </p:nvPr>
        </p:nvSpPr>
        <p:spPr/>
        <p:txBody>
          <a:bodyPr/>
          <a:lstStyle/>
          <a:p>
            <a:fld id="{7CF67961-7298-934B-8183-7BB9EE4B3E28}" type="slidenum">
              <a:rPr lang="en-US" smtClean="0"/>
              <a:t>11</a:t>
            </a:fld>
            <a:endParaRPr lang="en-US"/>
          </a:p>
        </p:txBody>
      </p:sp>
    </p:spTree>
    <p:extLst>
      <p:ext uri="{BB962C8B-B14F-4D97-AF65-F5344CB8AC3E}">
        <p14:creationId xmlns:p14="http://schemas.microsoft.com/office/powerpoint/2010/main" val="3026776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63E64E-9E9E-101A-5CF9-A6C06B1CE9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05E1841-851D-4B7F-C058-550634CFA3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7A3045-B285-CA38-69A4-4A6F62C5FF47}"/>
              </a:ext>
            </a:extLst>
          </p:cNvPr>
          <p:cNvSpPr>
            <a:spLocks noGrp="1"/>
          </p:cNvSpPr>
          <p:nvPr>
            <p:ph type="body" idx="1"/>
          </p:nvPr>
        </p:nvSpPr>
        <p:spPr/>
        <p:txBody>
          <a:bodyPr/>
          <a:lstStyle/>
          <a:p>
            <a:r>
              <a:rPr lang="en-US" dirty="0"/>
              <a:t>This is a state diagram which walks through how the ingestion process occurs, first the document is validated, the content extracted, the embeddings are generated and its saved. There’s a few off ramps into a failure case when something fails in which case the user is informed and a user is notified</a:t>
            </a:r>
          </a:p>
        </p:txBody>
      </p:sp>
      <p:sp>
        <p:nvSpPr>
          <p:cNvPr id="4" name="Slide Number Placeholder 3">
            <a:extLst>
              <a:ext uri="{FF2B5EF4-FFF2-40B4-BE49-F238E27FC236}">
                <a16:creationId xmlns:a16="http://schemas.microsoft.com/office/drawing/2014/main" id="{DDE91632-D053-E197-8670-AB731BFD9824}"/>
              </a:ext>
            </a:extLst>
          </p:cNvPr>
          <p:cNvSpPr>
            <a:spLocks noGrp="1"/>
          </p:cNvSpPr>
          <p:nvPr>
            <p:ph type="sldNum" sz="quarter" idx="5"/>
          </p:nvPr>
        </p:nvSpPr>
        <p:spPr/>
        <p:txBody>
          <a:bodyPr/>
          <a:lstStyle/>
          <a:p>
            <a:fld id="{7CF67961-7298-934B-8183-7BB9EE4B3E28}" type="slidenum">
              <a:rPr lang="en-US" smtClean="0"/>
              <a:t>12</a:t>
            </a:fld>
            <a:endParaRPr lang="en-US"/>
          </a:p>
        </p:txBody>
      </p:sp>
    </p:spTree>
    <p:extLst>
      <p:ext uri="{BB962C8B-B14F-4D97-AF65-F5344CB8AC3E}">
        <p14:creationId xmlns:p14="http://schemas.microsoft.com/office/powerpoint/2010/main" val="3269580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3DD8A7-3CA7-64DD-DCD2-C3D7FFED9A9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F05FA91-EC14-6886-DDB6-7CA2D890CC7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606044-80C1-5DAB-7CAD-AF39B2A135CC}"/>
              </a:ext>
            </a:extLst>
          </p:cNvPr>
          <p:cNvSpPr>
            <a:spLocks noGrp="1"/>
          </p:cNvSpPr>
          <p:nvPr>
            <p:ph type="body" idx="1"/>
          </p:nvPr>
        </p:nvSpPr>
        <p:spPr/>
        <p:txBody>
          <a:bodyPr/>
          <a:lstStyle/>
          <a:p>
            <a:r>
              <a:rPr lang="en-US" dirty="0"/>
              <a:t>This activity diagram shows a search as it goes through the 4 systems, it flows from the user’s client which could be a web browser or a 3</a:t>
            </a:r>
            <a:r>
              <a:rPr lang="en-US" baseline="30000" dirty="0"/>
              <a:t>rd</a:t>
            </a:r>
            <a:r>
              <a:rPr lang="en-US" dirty="0"/>
              <a:t> party application. Some basic validation is performed on the length and other parameters, an embedding is generated, the gen AI provider creates this embedding and then its used to perform the actual search in the storage layer. Finally the context is assembled and provided to the large language model.</a:t>
            </a:r>
          </a:p>
        </p:txBody>
      </p:sp>
      <p:sp>
        <p:nvSpPr>
          <p:cNvPr id="4" name="Slide Number Placeholder 3">
            <a:extLst>
              <a:ext uri="{FF2B5EF4-FFF2-40B4-BE49-F238E27FC236}">
                <a16:creationId xmlns:a16="http://schemas.microsoft.com/office/drawing/2014/main" id="{93107EA3-3D24-0A08-87EF-9948BAC10427}"/>
              </a:ext>
            </a:extLst>
          </p:cNvPr>
          <p:cNvSpPr>
            <a:spLocks noGrp="1"/>
          </p:cNvSpPr>
          <p:nvPr>
            <p:ph type="sldNum" sz="quarter" idx="5"/>
          </p:nvPr>
        </p:nvSpPr>
        <p:spPr/>
        <p:txBody>
          <a:bodyPr/>
          <a:lstStyle/>
          <a:p>
            <a:fld id="{7CF67961-7298-934B-8183-7BB9EE4B3E28}" type="slidenum">
              <a:rPr lang="en-US" smtClean="0"/>
              <a:t>13</a:t>
            </a:fld>
            <a:endParaRPr lang="en-US"/>
          </a:p>
        </p:txBody>
      </p:sp>
    </p:spTree>
    <p:extLst>
      <p:ext uri="{BB962C8B-B14F-4D97-AF65-F5344CB8AC3E}">
        <p14:creationId xmlns:p14="http://schemas.microsoft.com/office/powerpoint/2010/main" val="39677960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2257F1-C2CD-5FEB-F9B7-A01E14B73A9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6D05A7-0382-F475-0F08-EE133180BA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E5B833-ED79-6CDA-B05E-45D01C6A271B}"/>
              </a:ext>
            </a:extLst>
          </p:cNvPr>
          <p:cNvSpPr>
            <a:spLocks noGrp="1"/>
          </p:cNvSpPr>
          <p:nvPr>
            <p:ph type="body" idx="1"/>
          </p:nvPr>
        </p:nvSpPr>
        <p:spPr/>
        <p:txBody>
          <a:bodyPr/>
          <a:lstStyle/>
          <a:p>
            <a:r>
              <a:rPr lang="en-US" dirty="0"/>
              <a:t>This shows a high level component diagram and highlights some of the core design decisions. The API gateway pattern is used to act as a gateway, and perform authentication/security checks. The Database per service is used where each service has its own dedicated database. Next it uses the event driven </a:t>
            </a:r>
            <a:r>
              <a:rPr lang="en-US" dirty="0" err="1"/>
              <a:t>archicture</a:t>
            </a:r>
            <a:r>
              <a:rPr lang="en-US" dirty="0"/>
              <a:t> pattern with the Ingest work queue which handles the longer running ingestion process. Finally it could use sagas to keep data consistent through all these interactions.</a:t>
            </a:r>
          </a:p>
        </p:txBody>
      </p:sp>
      <p:sp>
        <p:nvSpPr>
          <p:cNvPr id="4" name="Slide Number Placeholder 3">
            <a:extLst>
              <a:ext uri="{FF2B5EF4-FFF2-40B4-BE49-F238E27FC236}">
                <a16:creationId xmlns:a16="http://schemas.microsoft.com/office/drawing/2014/main" id="{237CCEB7-3972-463C-2235-9E78B0E87C71}"/>
              </a:ext>
            </a:extLst>
          </p:cNvPr>
          <p:cNvSpPr>
            <a:spLocks noGrp="1"/>
          </p:cNvSpPr>
          <p:nvPr>
            <p:ph type="sldNum" sz="quarter" idx="5"/>
          </p:nvPr>
        </p:nvSpPr>
        <p:spPr/>
        <p:txBody>
          <a:bodyPr/>
          <a:lstStyle/>
          <a:p>
            <a:fld id="{7CF67961-7298-934B-8183-7BB9EE4B3E28}" type="slidenum">
              <a:rPr lang="en-US" smtClean="0"/>
              <a:t>14</a:t>
            </a:fld>
            <a:endParaRPr lang="en-US"/>
          </a:p>
        </p:txBody>
      </p:sp>
    </p:spTree>
    <p:extLst>
      <p:ext uri="{BB962C8B-B14F-4D97-AF65-F5344CB8AC3E}">
        <p14:creationId xmlns:p14="http://schemas.microsoft.com/office/powerpoint/2010/main" val="8248048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1FFC2F-DE46-04B9-8A87-6DF11C95C8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1C3D301-4826-1A5A-280A-13FE0591839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DF4DCD-4077-58D9-E017-8648906AE19C}"/>
              </a:ext>
            </a:extLst>
          </p:cNvPr>
          <p:cNvSpPr>
            <a:spLocks noGrp="1"/>
          </p:cNvSpPr>
          <p:nvPr>
            <p:ph type="body" idx="1"/>
          </p:nvPr>
        </p:nvSpPr>
        <p:spPr/>
        <p:txBody>
          <a:bodyPr/>
          <a:lstStyle/>
          <a:p>
            <a:r>
              <a:rPr lang="en-US" dirty="0"/>
              <a:t>The AWS deployment diagram shows 3 different layers, a public portion which is available to the open internet, a private subnet enclave which contains our core services with stronger security roles and finally the AWS layer where AWS </a:t>
            </a:r>
            <a:r>
              <a:rPr lang="en-US" dirty="0" err="1"/>
              <a:t>hoested</a:t>
            </a:r>
            <a:r>
              <a:rPr lang="en-US" dirty="0"/>
              <a:t> services are present. Though not </a:t>
            </a:r>
            <a:r>
              <a:rPr lang="en-US" dirty="0" err="1"/>
              <a:t>depected</a:t>
            </a:r>
            <a:r>
              <a:rPr lang="en-US" dirty="0"/>
              <a:t> this architecture can be used in an active, passive setup with two copies in different regions with AWS Route 53 swapping between them. Due to the elastic nature its possible to achieve RTO and RPOs of minutes with minimal costs</a:t>
            </a:r>
          </a:p>
        </p:txBody>
      </p:sp>
      <p:sp>
        <p:nvSpPr>
          <p:cNvPr id="4" name="Slide Number Placeholder 3">
            <a:extLst>
              <a:ext uri="{FF2B5EF4-FFF2-40B4-BE49-F238E27FC236}">
                <a16:creationId xmlns:a16="http://schemas.microsoft.com/office/drawing/2014/main" id="{C9931973-083A-DFDE-9A39-B6B3B8269128}"/>
              </a:ext>
            </a:extLst>
          </p:cNvPr>
          <p:cNvSpPr>
            <a:spLocks noGrp="1"/>
          </p:cNvSpPr>
          <p:nvPr>
            <p:ph type="sldNum" sz="quarter" idx="5"/>
          </p:nvPr>
        </p:nvSpPr>
        <p:spPr/>
        <p:txBody>
          <a:bodyPr/>
          <a:lstStyle/>
          <a:p>
            <a:fld id="{7CF67961-7298-934B-8183-7BB9EE4B3E28}" type="slidenum">
              <a:rPr lang="en-US" smtClean="0"/>
              <a:t>15</a:t>
            </a:fld>
            <a:endParaRPr lang="en-US"/>
          </a:p>
        </p:txBody>
      </p:sp>
    </p:spTree>
    <p:extLst>
      <p:ext uri="{BB962C8B-B14F-4D97-AF65-F5344CB8AC3E}">
        <p14:creationId xmlns:p14="http://schemas.microsoft.com/office/powerpoint/2010/main" val="39423976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explores the estimated costs for a nominal example, the documentation has a deeper description as to the decisions but this should be sufficient for a base offering to at least 100 concurrent users. The main cost drivers are from OpenSearch, there are some potential cost savings by using other vector storage methods, but OpenSearch allows for the easiest growth as the user count increases. In the document I outline how this can scale up to 100,000 concurrent users with fairly minimal changes to this architecture</a:t>
            </a:r>
          </a:p>
        </p:txBody>
      </p:sp>
      <p:sp>
        <p:nvSpPr>
          <p:cNvPr id="4" name="Slide Number Placeholder 3"/>
          <p:cNvSpPr>
            <a:spLocks noGrp="1"/>
          </p:cNvSpPr>
          <p:nvPr>
            <p:ph type="sldNum" sz="quarter" idx="5"/>
          </p:nvPr>
        </p:nvSpPr>
        <p:spPr/>
        <p:txBody>
          <a:bodyPr/>
          <a:lstStyle/>
          <a:p>
            <a:fld id="{7CF67961-7298-934B-8183-7BB9EE4B3E28}" type="slidenum">
              <a:rPr lang="en-US" smtClean="0"/>
              <a:t>16</a:t>
            </a:fld>
            <a:endParaRPr lang="en-US"/>
          </a:p>
        </p:txBody>
      </p:sp>
    </p:spTree>
    <p:extLst>
      <p:ext uri="{BB962C8B-B14F-4D97-AF65-F5344CB8AC3E}">
        <p14:creationId xmlns:p14="http://schemas.microsoft.com/office/powerpoint/2010/main" val="1141361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cost estimate of the secondary passive site, as you can see the cost is very minimal, but with this architecture and route 53 health checks, a lambda could be executed to scale this up to the same size as the primary region within minutes. The change is to add pods to the EKS cluster using </a:t>
            </a:r>
            <a:r>
              <a:rPr lang="en-US" dirty="0" err="1"/>
              <a:t>fargate</a:t>
            </a:r>
            <a:r>
              <a:rPr lang="en-US" dirty="0"/>
              <a:t>, vertically size the OpenSearch Service as well as the RDS nodes. The reason for this approach is that the data will replicated over time, but to handle the inbound requests additional performance will be required. Horizontal </a:t>
            </a:r>
            <a:r>
              <a:rPr lang="en-US" dirty="0" err="1"/>
              <a:t>scalling</a:t>
            </a:r>
            <a:r>
              <a:rPr lang="en-US" dirty="0"/>
              <a:t> could be </a:t>
            </a:r>
            <a:r>
              <a:rPr lang="en-US" dirty="0" err="1"/>
              <a:t>employeed</a:t>
            </a:r>
            <a:r>
              <a:rPr lang="en-US" dirty="0"/>
              <a:t> but that would require replication which would slow down recovery time. This would allow for all the data to be present and the </a:t>
            </a:r>
            <a:r>
              <a:rPr lang="en-US" dirty="0" err="1"/>
              <a:t>foucs</a:t>
            </a:r>
            <a:r>
              <a:rPr lang="en-US" dirty="0"/>
              <a:t> is just on scaling compute which is a strong suite of AWS. This also would be completed by the time the Route 53 DNS record propagation has swapped to the other site providing for minimal downtime</a:t>
            </a:r>
          </a:p>
        </p:txBody>
      </p:sp>
      <p:sp>
        <p:nvSpPr>
          <p:cNvPr id="4" name="Slide Number Placeholder 3"/>
          <p:cNvSpPr>
            <a:spLocks noGrp="1"/>
          </p:cNvSpPr>
          <p:nvPr>
            <p:ph type="sldNum" sz="quarter" idx="5"/>
          </p:nvPr>
        </p:nvSpPr>
        <p:spPr/>
        <p:txBody>
          <a:bodyPr/>
          <a:lstStyle/>
          <a:p>
            <a:fld id="{7CF67961-7298-934B-8183-7BB9EE4B3E28}" type="slidenum">
              <a:rPr lang="en-US" smtClean="0"/>
              <a:t>17</a:t>
            </a:fld>
            <a:endParaRPr lang="en-US"/>
          </a:p>
        </p:txBody>
      </p:sp>
    </p:spTree>
    <p:extLst>
      <p:ext uri="{BB962C8B-B14F-4D97-AF65-F5344CB8AC3E}">
        <p14:creationId xmlns:p14="http://schemas.microsoft.com/office/powerpoint/2010/main" val="32028264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3C9B02-C5FA-F714-740E-0C2F34AD948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46DEAD-2557-6A4D-AA8B-A827CD7E63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8D0BCDC-011C-ABFE-C7D1-38F54D126FB7}"/>
              </a:ext>
            </a:extLst>
          </p:cNvPr>
          <p:cNvSpPr>
            <a:spLocks noGrp="1"/>
          </p:cNvSpPr>
          <p:nvPr>
            <p:ph type="body" idx="1"/>
          </p:nvPr>
        </p:nvSpPr>
        <p:spPr/>
        <p:txBody>
          <a:bodyPr/>
          <a:lstStyle/>
          <a:p>
            <a:r>
              <a:rPr lang="en-US" dirty="0"/>
              <a:t>This is a slightly different view of the AWS architecture focused on security. It draws the subnets more </a:t>
            </a:r>
            <a:r>
              <a:rPr lang="en-US" dirty="0" err="1"/>
              <a:t>explictlity</a:t>
            </a:r>
            <a:r>
              <a:rPr lang="en-US" dirty="0"/>
              <a:t> and the security groups and protocols in more detail. But, in essence, the Public subnet can be accessed by the internet, the private subnet can be accessed by the public subnet but only through the ALB and Nat gateway, but the </a:t>
            </a:r>
            <a:r>
              <a:rPr lang="en-US" dirty="0" err="1"/>
              <a:t>Datasubnet</a:t>
            </a:r>
            <a:r>
              <a:rPr lang="en-US" dirty="0"/>
              <a:t> can only be access by the workers. Finally the AWS services can be reached.</a:t>
            </a:r>
          </a:p>
        </p:txBody>
      </p:sp>
      <p:sp>
        <p:nvSpPr>
          <p:cNvPr id="4" name="Slide Number Placeholder 3">
            <a:extLst>
              <a:ext uri="{FF2B5EF4-FFF2-40B4-BE49-F238E27FC236}">
                <a16:creationId xmlns:a16="http://schemas.microsoft.com/office/drawing/2014/main" id="{FA6E2BAC-A759-09CC-3EA9-A8E780DB0D39}"/>
              </a:ext>
            </a:extLst>
          </p:cNvPr>
          <p:cNvSpPr>
            <a:spLocks noGrp="1"/>
          </p:cNvSpPr>
          <p:nvPr>
            <p:ph type="sldNum" sz="quarter" idx="5"/>
          </p:nvPr>
        </p:nvSpPr>
        <p:spPr/>
        <p:txBody>
          <a:bodyPr/>
          <a:lstStyle/>
          <a:p>
            <a:fld id="{7CF67961-7298-934B-8183-7BB9EE4B3E28}" type="slidenum">
              <a:rPr lang="en-US" smtClean="0"/>
              <a:t>18</a:t>
            </a:fld>
            <a:endParaRPr lang="en-US"/>
          </a:p>
        </p:txBody>
      </p:sp>
    </p:spTree>
    <p:extLst>
      <p:ext uri="{BB962C8B-B14F-4D97-AF65-F5344CB8AC3E}">
        <p14:creationId xmlns:p14="http://schemas.microsoft.com/office/powerpoint/2010/main" val="42287114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our key actors, the most notable are our primary actors, it includes a persona and a business user. The difference between the two is an overall data volume need, as well as the </a:t>
            </a:r>
            <a:r>
              <a:rPr lang="en-US" dirty="0" err="1"/>
              <a:t>sharability</a:t>
            </a:r>
            <a:r>
              <a:rPr lang="en-US" dirty="0"/>
              <a:t> of the data. The Business user has needs for Role based access controls (RBAC) meanwhile the personal user only has access to their own data. The Gen AI provider is considered external as well as the data provider. The data provider may be as simple as the user’s own computer or may be their financial provider so they can make informed personal finance decisions.</a:t>
            </a:r>
          </a:p>
        </p:txBody>
      </p:sp>
      <p:sp>
        <p:nvSpPr>
          <p:cNvPr id="4" name="Slide Number Placeholder 3"/>
          <p:cNvSpPr>
            <a:spLocks noGrp="1"/>
          </p:cNvSpPr>
          <p:nvPr>
            <p:ph type="sldNum" sz="quarter" idx="5"/>
          </p:nvPr>
        </p:nvSpPr>
        <p:spPr/>
        <p:txBody>
          <a:bodyPr/>
          <a:lstStyle/>
          <a:p>
            <a:fld id="{7CF67961-7298-934B-8183-7BB9EE4B3E28}" type="slidenum">
              <a:rPr lang="en-US" smtClean="0"/>
              <a:t>3</a:t>
            </a:fld>
            <a:endParaRPr lang="en-US"/>
          </a:p>
        </p:txBody>
      </p:sp>
    </p:spTree>
    <p:extLst>
      <p:ext uri="{BB962C8B-B14F-4D97-AF65-F5344CB8AC3E}">
        <p14:creationId xmlns:p14="http://schemas.microsoft.com/office/powerpoint/2010/main" val="14866180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820067-7D1C-8E14-730D-D85850432B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139D34-4A6E-E42E-7073-E62A7AE728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7390A9C-15F6-5A07-432C-2A95005FBAE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BAE0398-33AF-6C86-FF37-E9928B23EEE1}"/>
              </a:ext>
            </a:extLst>
          </p:cNvPr>
          <p:cNvSpPr>
            <a:spLocks noGrp="1"/>
          </p:cNvSpPr>
          <p:nvPr>
            <p:ph type="sldNum" sz="quarter" idx="5"/>
          </p:nvPr>
        </p:nvSpPr>
        <p:spPr/>
        <p:txBody>
          <a:bodyPr/>
          <a:lstStyle/>
          <a:p>
            <a:fld id="{7CF67961-7298-934B-8183-7BB9EE4B3E28}" type="slidenum">
              <a:rPr lang="en-US" smtClean="0"/>
              <a:t>4</a:t>
            </a:fld>
            <a:endParaRPr lang="en-US"/>
          </a:p>
        </p:txBody>
      </p:sp>
    </p:spTree>
    <p:extLst>
      <p:ext uri="{BB962C8B-B14F-4D97-AF65-F5344CB8AC3E}">
        <p14:creationId xmlns:p14="http://schemas.microsoft.com/office/powerpoint/2010/main" val="24616366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our Use case diagram for the System, I’ll be discussing each briefly using a real-life example but a complete success path is described in the full report.</a:t>
            </a:r>
          </a:p>
        </p:txBody>
      </p:sp>
      <p:sp>
        <p:nvSpPr>
          <p:cNvPr id="4" name="Slide Number Placeholder 3"/>
          <p:cNvSpPr>
            <a:spLocks noGrp="1"/>
          </p:cNvSpPr>
          <p:nvPr>
            <p:ph type="sldNum" sz="quarter" idx="5"/>
          </p:nvPr>
        </p:nvSpPr>
        <p:spPr/>
        <p:txBody>
          <a:bodyPr/>
          <a:lstStyle/>
          <a:p>
            <a:fld id="{7CF67961-7298-934B-8183-7BB9EE4B3E28}" type="slidenum">
              <a:rPr lang="en-US" smtClean="0"/>
              <a:t>5</a:t>
            </a:fld>
            <a:endParaRPr lang="en-US"/>
          </a:p>
        </p:txBody>
      </p:sp>
    </p:spTree>
    <p:extLst>
      <p:ext uri="{BB962C8B-B14F-4D97-AF65-F5344CB8AC3E}">
        <p14:creationId xmlns:p14="http://schemas.microsoft.com/office/powerpoint/2010/main" val="17764874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use case is uploading a new document to the RAG platform. This involves the personal or business user providing a new file, for simplicity we can assume this is from local storage on their computer. This file is validated, then stored. Once stored the ingestion process begins this RAG system is built on vector search which allows for the document to be converted to a set of embeddings or a Tensor and stored along side the original document. This is then used in later use cases. As a simple example, you could consider if a user was tracking their personal finance documents they may upload their most recent credit card statement. </a:t>
            </a:r>
          </a:p>
        </p:txBody>
      </p:sp>
      <p:sp>
        <p:nvSpPr>
          <p:cNvPr id="4" name="Slide Number Placeholder 3"/>
          <p:cNvSpPr>
            <a:spLocks noGrp="1"/>
          </p:cNvSpPr>
          <p:nvPr>
            <p:ph type="sldNum" sz="quarter" idx="5"/>
          </p:nvPr>
        </p:nvSpPr>
        <p:spPr/>
        <p:txBody>
          <a:bodyPr/>
          <a:lstStyle/>
          <a:p>
            <a:fld id="{7CF67961-7298-934B-8183-7BB9EE4B3E28}" type="slidenum">
              <a:rPr lang="en-US" smtClean="0"/>
              <a:t>6</a:t>
            </a:fld>
            <a:endParaRPr lang="en-US"/>
          </a:p>
        </p:txBody>
      </p:sp>
    </p:spTree>
    <p:extLst>
      <p:ext uri="{BB962C8B-B14F-4D97-AF65-F5344CB8AC3E}">
        <p14:creationId xmlns:p14="http://schemas.microsoft.com/office/powerpoint/2010/main" val="28953651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98318-7C32-B7C5-5E72-6207CEC4767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BD0CE25-46A5-5CF0-3353-7226BD00B9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D1651C-9339-B7A6-6212-C635E266A29B}"/>
              </a:ext>
            </a:extLst>
          </p:cNvPr>
          <p:cNvSpPr>
            <a:spLocks noGrp="1"/>
          </p:cNvSpPr>
          <p:nvPr>
            <p:ph type="body" idx="1"/>
          </p:nvPr>
        </p:nvSpPr>
        <p:spPr/>
        <p:txBody>
          <a:bodyPr/>
          <a:lstStyle/>
          <a:p>
            <a:r>
              <a:rPr lang="en-US" dirty="0"/>
              <a:t>This second use case builds on the first, assume a set of documents have already been uploaded. The personal or business user then submits a set of text to the platform. This is the request that will eventually be processed by the Gen AI platform. This could be a question such as “how much did I spend on groceries this month?”. This query will then be </a:t>
            </a:r>
            <a:r>
              <a:rPr lang="en-US" dirty="0" err="1"/>
              <a:t>coverted</a:t>
            </a:r>
            <a:r>
              <a:rPr lang="en-US" dirty="0"/>
              <a:t> to embeddings just like the documents that were uploaded and then a search will be performed, this can then be cached for commonly asked questions. The metrics for this processing will be stored off and the response returned.</a:t>
            </a:r>
          </a:p>
        </p:txBody>
      </p:sp>
      <p:sp>
        <p:nvSpPr>
          <p:cNvPr id="4" name="Slide Number Placeholder 3">
            <a:extLst>
              <a:ext uri="{FF2B5EF4-FFF2-40B4-BE49-F238E27FC236}">
                <a16:creationId xmlns:a16="http://schemas.microsoft.com/office/drawing/2014/main" id="{44A741EA-14F9-FAF7-7476-0654D3577300}"/>
              </a:ext>
            </a:extLst>
          </p:cNvPr>
          <p:cNvSpPr>
            <a:spLocks noGrp="1"/>
          </p:cNvSpPr>
          <p:nvPr>
            <p:ph type="sldNum" sz="quarter" idx="5"/>
          </p:nvPr>
        </p:nvSpPr>
        <p:spPr/>
        <p:txBody>
          <a:bodyPr/>
          <a:lstStyle/>
          <a:p>
            <a:fld id="{7CF67961-7298-934B-8183-7BB9EE4B3E28}" type="slidenum">
              <a:rPr lang="en-US" smtClean="0"/>
              <a:t>7</a:t>
            </a:fld>
            <a:endParaRPr lang="en-US"/>
          </a:p>
        </p:txBody>
      </p:sp>
    </p:spTree>
    <p:extLst>
      <p:ext uri="{BB962C8B-B14F-4D97-AF65-F5344CB8AC3E}">
        <p14:creationId xmlns:p14="http://schemas.microsoft.com/office/powerpoint/2010/main" val="2037989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6492C3-0C5F-2AFD-1CA8-D3E23CC54F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8CCA52-B31E-60D6-FB60-F485B90ABC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83BA5F-372A-A062-0E05-2310B8FCBBC0}"/>
              </a:ext>
            </a:extLst>
          </p:cNvPr>
          <p:cNvSpPr>
            <a:spLocks noGrp="1"/>
          </p:cNvSpPr>
          <p:nvPr>
            <p:ph type="body" idx="1"/>
          </p:nvPr>
        </p:nvSpPr>
        <p:spPr/>
        <p:txBody>
          <a:bodyPr/>
          <a:lstStyle/>
          <a:p>
            <a:r>
              <a:rPr lang="en-US" dirty="0"/>
              <a:t>The 3</a:t>
            </a:r>
            <a:r>
              <a:rPr lang="en-US" baseline="30000" dirty="0"/>
              <a:t>rd</a:t>
            </a:r>
            <a:r>
              <a:rPr lang="en-US" dirty="0"/>
              <a:t> use case is built as an extension or alternative to use case 2. In this use case a tool such as “Pay my credit card bill” is invoked by the gen AI. The </a:t>
            </a:r>
            <a:r>
              <a:rPr lang="en-US" dirty="0" err="1"/>
              <a:t>Ragady</a:t>
            </a:r>
            <a:r>
              <a:rPr lang="en-US" dirty="0"/>
              <a:t> platform provides a container for this but does not provide the tools themselves. In this use case, the gen ai provider asks for the tool to be invoked, </a:t>
            </a:r>
            <a:r>
              <a:rPr lang="en-US" dirty="0" err="1"/>
              <a:t>ragady</a:t>
            </a:r>
            <a:r>
              <a:rPr lang="en-US" dirty="0"/>
              <a:t> loads and invokes the tool and records its metadata and returns the result</a:t>
            </a:r>
          </a:p>
        </p:txBody>
      </p:sp>
      <p:sp>
        <p:nvSpPr>
          <p:cNvPr id="4" name="Slide Number Placeholder 3">
            <a:extLst>
              <a:ext uri="{FF2B5EF4-FFF2-40B4-BE49-F238E27FC236}">
                <a16:creationId xmlns:a16="http://schemas.microsoft.com/office/drawing/2014/main" id="{10C9CC89-A41C-94A8-13CE-8E96DE0C0C87}"/>
              </a:ext>
            </a:extLst>
          </p:cNvPr>
          <p:cNvSpPr>
            <a:spLocks noGrp="1"/>
          </p:cNvSpPr>
          <p:nvPr>
            <p:ph type="sldNum" sz="quarter" idx="5"/>
          </p:nvPr>
        </p:nvSpPr>
        <p:spPr/>
        <p:txBody>
          <a:bodyPr/>
          <a:lstStyle/>
          <a:p>
            <a:fld id="{7CF67961-7298-934B-8183-7BB9EE4B3E28}" type="slidenum">
              <a:rPr lang="en-US" smtClean="0"/>
              <a:t>8</a:t>
            </a:fld>
            <a:endParaRPr lang="en-US"/>
          </a:p>
        </p:txBody>
      </p:sp>
    </p:spTree>
    <p:extLst>
      <p:ext uri="{BB962C8B-B14F-4D97-AF65-F5344CB8AC3E}">
        <p14:creationId xmlns:p14="http://schemas.microsoft.com/office/powerpoint/2010/main" val="10855967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88EDD-47B3-26B7-4744-D124DACCA7A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8748E5-130B-D5B3-E152-52D5FB1B51C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29D849-9D7E-8C40-CCE0-44CD266AEE32}"/>
              </a:ext>
            </a:extLst>
          </p:cNvPr>
          <p:cNvSpPr>
            <a:spLocks noGrp="1"/>
          </p:cNvSpPr>
          <p:nvPr>
            <p:ph type="body" idx="1"/>
          </p:nvPr>
        </p:nvSpPr>
        <p:spPr/>
        <p:txBody>
          <a:bodyPr/>
          <a:lstStyle/>
          <a:p>
            <a:r>
              <a:rPr lang="en-US" dirty="0"/>
              <a:t>Use case 4 is focused more on the security aspect of the system. These data containers are a logical grouping of the documents and the embeddings for that set of documents. For business users, this can then be shared with other users. This diagram shows how role based access control is applied to these containers</a:t>
            </a:r>
          </a:p>
        </p:txBody>
      </p:sp>
      <p:sp>
        <p:nvSpPr>
          <p:cNvPr id="4" name="Slide Number Placeholder 3">
            <a:extLst>
              <a:ext uri="{FF2B5EF4-FFF2-40B4-BE49-F238E27FC236}">
                <a16:creationId xmlns:a16="http://schemas.microsoft.com/office/drawing/2014/main" id="{357AF83B-5873-A9E5-4CC1-E01B69B9FA2E}"/>
              </a:ext>
            </a:extLst>
          </p:cNvPr>
          <p:cNvSpPr>
            <a:spLocks noGrp="1"/>
          </p:cNvSpPr>
          <p:nvPr>
            <p:ph type="sldNum" sz="quarter" idx="5"/>
          </p:nvPr>
        </p:nvSpPr>
        <p:spPr/>
        <p:txBody>
          <a:bodyPr/>
          <a:lstStyle/>
          <a:p>
            <a:fld id="{7CF67961-7298-934B-8183-7BB9EE4B3E28}" type="slidenum">
              <a:rPr lang="en-US" smtClean="0"/>
              <a:t>9</a:t>
            </a:fld>
            <a:endParaRPr lang="en-US"/>
          </a:p>
        </p:txBody>
      </p:sp>
    </p:spTree>
    <p:extLst>
      <p:ext uri="{BB962C8B-B14F-4D97-AF65-F5344CB8AC3E}">
        <p14:creationId xmlns:p14="http://schemas.microsoft.com/office/powerpoint/2010/main" val="85123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506E95-3ACF-E434-5D73-27DFDD7816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CAE716A-2C6D-B440-5224-BE453254753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EFD920-4160-A133-C7EA-E2507A7FB9DE}"/>
              </a:ext>
            </a:extLst>
          </p:cNvPr>
          <p:cNvSpPr>
            <a:spLocks noGrp="1"/>
          </p:cNvSpPr>
          <p:nvPr>
            <p:ph type="body" idx="1"/>
          </p:nvPr>
        </p:nvSpPr>
        <p:spPr/>
        <p:txBody>
          <a:bodyPr/>
          <a:lstStyle/>
          <a:p>
            <a:r>
              <a:rPr lang="en-US" dirty="0"/>
              <a:t>The final use case focuses on the sys admin user architype who reviews and monitors each of the metrics for system health. In the previous use cases almost all of them except for use case 4, metrics were explicitly collected. In addition to this system level metrics such as node health will be collected and available for monitoring, as well as application logs. This use case shows how an admin would interact with the system and how the system would retrieve data from those stores to gather the appropriate data.</a:t>
            </a:r>
          </a:p>
        </p:txBody>
      </p:sp>
      <p:sp>
        <p:nvSpPr>
          <p:cNvPr id="4" name="Slide Number Placeholder 3">
            <a:extLst>
              <a:ext uri="{FF2B5EF4-FFF2-40B4-BE49-F238E27FC236}">
                <a16:creationId xmlns:a16="http://schemas.microsoft.com/office/drawing/2014/main" id="{F02DE95A-2543-CAF1-E0D9-A10B203A0683}"/>
              </a:ext>
            </a:extLst>
          </p:cNvPr>
          <p:cNvSpPr>
            <a:spLocks noGrp="1"/>
          </p:cNvSpPr>
          <p:nvPr>
            <p:ph type="sldNum" sz="quarter" idx="5"/>
          </p:nvPr>
        </p:nvSpPr>
        <p:spPr/>
        <p:txBody>
          <a:bodyPr/>
          <a:lstStyle/>
          <a:p>
            <a:fld id="{7CF67961-7298-934B-8183-7BB9EE4B3E28}" type="slidenum">
              <a:rPr lang="en-US" smtClean="0"/>
              <a:t>10</a:t>
            </a:fld>
            <a:endParaRPr lang="en-US"/>
          </a:p>
        </p:txBody>
      </p:sp>
    </p:spTree>
    <p:extLst>
      <p:ext uri="{BB962C8B-B14F-4D97-AF65-F5344CB8AC3E}">
        <p14:creationId xmlns:p14="http://schemas.microsoft.com/office/powerpoint/2010/main" val="3795862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60EA64-D806-43AC-9DF2-F8C432F32B4C}"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2774394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60EA64-D806-43AC-9DF2-F8C432F32B4C}" type="datetimeFigureOut">
              <a:rPr lang="en-US" smtClean="0"/>
              <a:t>12/15/24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89597406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22028408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2943370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88409096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03408058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249912521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7558261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4892372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0A7B3-6521-4DCA-87E5-044747A908C1}"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5179306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12/15/24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165464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134690-1557-4C89-A502-4959FE7FAD70}" type="datetimeFigureOut">
              <a:rPr lang="en-US" smtClean="0"/>
              <a:t>12/15/24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449967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12/15/24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924648771"/>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12/15/24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5323512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12/15/24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559512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1BE4249-C0D0-4B06-8692-E8BB871AF643}" type="datetimeFigureOut">
              <a:rPr lang="en-US" smtClean="0"/>
              <a:t>12/15/24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5021579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042B0DB6-F5C7-45FB-8CF3-31B45F9C2DAC}" type="datetimeFigureOut">
              <a:rPr lang="en-US" smtClean="0"/>
              <a:t>12/15/24</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26026335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85000"/>
            <a:lumOff val="1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1160EA64-D806-43AC-9DF2-F8C432F32B4C}" type="datetimeFigureOut">
              <a:rPr lang="en-US" smtClean="0"/>
              <a:t>12/15/24</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998694677"/>
      </p:ext>
    </p:extLst>
  </p:cSld>
  <p:clrMap bg1="dk1" tx1="lt1" bg2="dk2" tx2="lt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 id="2147483774" r:id="rId12"/>
    <p:sldLayoutId id="2147483775" r:id="rId13"/>
    <p:sldLayoutId id="2147483776" r:id="rId14"/>
    <p:sldLayoutId id="2147483777" r:id="rId15"/>
    <p:sldLayoutId id="2147483778" r:id="rId16"/>
    <p:sldLayoutId id="2147483779" r:id="rId17"/>
  </p:sldLayoutIdLst>
  <p:hf sldNum="0" hdr="0" ftr="0" dt="0"/>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3F884DB9-1DC5-D14E-5272-58DE13069F25}"/>
              </a:ext>
            </a:extLst>
          </p:cNvPr>
          <p:cNvSpPr>
            <a:spLocks noGrp="1"/>
          </p:cNvSpPr>
          <p:nvPr>
            <p:ph type="subTitle" idx="1"/>
          </p:nvPr>
        </p:nvSpPr>
        <p:spPr/>
        <p:txBody>
          <a:bodyPr/>
          <a:lstStyle/>
          <a:p>
            <a:r>
              <a:rPr lang="en-US" dirty="0">
                <a:solidFill>
                  <a:schemeClr val="tx1"/>
                </a:solidFill>
              </a:rPr>
              <a:t>Michael Blithe </a:t>
            </a:r>
          </a:p>
          <a:p>
            <a:r>
              <a:rPr lang="en-US" dirty="0">
                <a:solidFill>
                  <a:schemeClr val="tx1"/>
                </a:solidFill>
              </a:rPr>
              <a:t>SWENG 837</a:t>
            </a:r>
          </a:p>
        </p:txBody>
      </p:sp>
      <p:grpSp>
        <p:nvGrpSpPr>
          <p:cNvPr id="19" name="Group 18">
            <a:extLst>
              <a:ext uri="{FF2B5EF4-FFF2-40B4-BE49-F238E27FC236}">
                <a16:creationId xmlns:a16="http://schemas.microsoft.com/office/drawing/2014/main" id="{B77C1F90-7E12-F954-0210-5C6E927F315E}"/>
              </a:ext>
            </a:extLst>
          </p:cNvPr>
          <p:cNvGrpSpPr/>
          <p:nvPr/>
        </p:nvGrpSpPr>
        <p:grpSpPr>
          <a:xfrm>
            <a:off x="4116206" y="2235392"/>
            <a:ext cx="3945834" cy="736408"/>
            <a:chOff x="2706757" y="1738437"/>
            <a:chExt cx="3945834" cy="736408"/>
          </a:xfrm>
        </p:grpSpPr>
        <p:sp>
          <p:nvSpPr>
            <p:cNvPr id="4" name="Oval 3">
              <a:extLst>
                <a:ext uri="{FF2B5EF4-FFF2-40B4-BE49-F238E27FC236}">
                  <a16:creationId xmlns:a16="http://schemas.microsoft.com/office/drawing/2014/main" id="{3B5CB4EC-9CD4-14DB-C511-97CF8C304916}"/>
                </a:ext>
              </a:extLst>
            </p:cNvPr>
            <p:cNvSpPr/>
            <p:nvPr/>
          </p:nvSpPr>
          <p:spPr>
            <a:xfrm rot="20093710">
              <a:off x="2706757" y="1754257"/>
              <a:ext cx="258417" cy="26504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5" name="Oval 4">
              <a:extLst>
                <a:ext uri="{FF2B5EF4-FFF2-40B4-BE49-F238E27FC236}">
                  <a16:creationId xmlns:a16="http://schemas.microsoft.com/office/drawing/2014/main" id="{EBE5F5E0-13B6-74E4-CD28-0847A4113CD3}"/>
                </a:ext>
              </a:extLst>
            </p:cNvPr>
            <p:cNvSpPr/>
            <p:nvPr/>
          </p:nvSpPr>
          <p:spPr>
            <a:xfrm>
              <a:off x="2965174" y="2209801"/>
              <a:ext cx="258417" cy="26504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a:extLst>
                <a:ext uri="{FF2B5EF4-FFF2-40B4-BE49-F238E27FC236}">
                  <a16:creationId xmlns:a16="http://schemas.microsoft.com/office/drawing/2014/main" id="{5E7D0231-5DDE-F793-2F59-AE6F4BB7DBD1}"/>
                </a:ext>
              </a:extLst>
            </p:cNvPr>
            <p:cNvSpPr/>
            <p:nvPr/>
          </p:nvSpPr>
          <p:spPr>
            <a:xfrm rot="1653968">
              <a:off x="3223591" y="1760883"/>
              <a:ext cx="258417" cy="26504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8" name="Straight Connector 7">
              <a:extLst>
                <a:ext uri="{FF2B5EF4-FFF2-40B4-BE49-F238E27FC236}">
                  <a16:creationId xmlns:a16="http://schemas.microsoft.com/office/drawing/2014/main" id="{5A3B67A1-D68F-8E82-3A9C-47412A8C347F}"/>
                </a:ext>
              </a:extLst>
            </p:cNvPr>
            <p:cNvCxnSpPr>
              <a:cxnSpLocks/>
              <a:stCxn id="6" idx="4"/>
              <a:endCxn id="5" idx="7"/>
            </p:cNvCxnSpPr>
            <p:nvPr/>
          </p:nvCxnSpPr>
          <p:spPr>
            <a:xfrm flipH="1">
              <a:off x="3185747" y="2010883"/>
              <a:ext cx="105725" cy="237733"/>
            </a:xfrm>
            <a:prstGeom prst="line">
              <a:avLst/>
            </a:prstGeom>
            <a:ln>
              <a:solidFill>
                <a:schemeClr val="tx1"/>
              </a:solidFill>
            </a:ln>
          </p:spPr>
          <p:style>
            <a:lnRef idx="3">
              <a:schemeClr val="accent2"/>
            </a:lnRef>
            <a:fillRef idx="0">
              <a:schemeClr val="accent2"/>
            </a:fillRef>
            <a:effectRef idx="2">
              <a:schemeClr val="accent2"/>
            </a:effectRef>
            <a:fontRef idx="minor">
              <a:schemeClr val="tx1"/>
            </a:fontRef>
          </p:style>
        </p:cxnSp>
        <p:cxnSp>
          <p:nvCxnSpPr>
            <p:cNvPr id="11" name="Straight Connector 10">
              <a:extLst>
                <a:ext uri="{FF2B5EF4-FFF2-40B4-BE49-F238E27FC236}">
                  <a16:creationId xmlns:a16="http://schemas.microsoft.com/office/drawing/2014/main" id="{2BD47CC7-105E-23C1-8EC9-879519051855}"/>
                </a:ext>
              </a:extLst>
            </p:cNvPr>
            <p:cNvCxnSpPr>
              <a:cxnSpLocks/>
              <a:stCxn id="4" idx="4"/>
              <a:endCxn id="5" idx="1"/>
            </p:cNvCxnSpPr>
            <p:nvPr/>
          </p:nvCxnSpPr>
          <p:spPr>
            <a:xfrm>
              <a:off x="2892192" y="2006782"/>
              <a:ext cx="110826" cy="241834"/>
            </a:xfrm>
            <a:prstGeom prst="line">
              <a:avLst/>
            </a:prstGeom>
            <a:ln>
              <a:solidFill>
                <a:schemeClr val="tx1"/>
              </a:solidFill>
            </a:ln>
          </p:spPr>
          <p:style>
            <a:lnRef idx="3">
              <a:schemeClr val="accent2"/>
            </a:lnRef>
            <a:fillRef idx="0">
              <a:schemeClr val="accent2"/>
            </a:fillRef>
            <a:effectRef idx="2">
              <a:schemeClr val="accent2"/>
            </a:effectRef>
            <a:fontRef idx="minor">
              <a:schemeClr val="tx1"/>
            </a:fontRef>
          </p:style>
        </p:cxnSp>
        <p:cxnSp>
          <p:nvCxnSpPr>
            <p:cNvPr id="15" name="Straight Connector 14">
              <a:extLst>
                <a:ext uri="{FF2B5EF4-FFF2-40B4-BE49-F238E27FC236}">
                  <a16:creationId xmlns:a16="http://schemas.microsoft.com/office/drawing/2014/main" id="{A90D57A9-6743-FE79-160B-7097BD25BACE}"/>
                </a:ext>
              </a:extLst>
            </p:cNvPr>
            <p:cNvCxnSpPr>
              <a:cxnSpLocks/>
              <a:stCxn id="4" idx="6"/>
              <a:endCxn id="6" idx="2"/>
            </p:cNvCxnSpPr>
            <p:nvPr/>
          </p:nvCxnSpPr>
          <p:spPr>
            <a:xfrm>
              <a:off x="2952968" y="1831959"/>
              <a:ext cx="285291" cy="1652"/>
            </a:xfrm>
            <a:prstGeom prst="line">
              <a:avLst/>
            </a:prstGeom>
            <a:ln>
              <a:solidFill>
                <a:schemeClr val="tx1"/>
              </a:solidFill>
            </a:ln>
          </p:spPr>
          <p:style>
            <a:lnRef idx="3">
              <a:schemeClr val="accent2"/>
            </a:lnRef>
            <a:fillRef idx="0">
              <a:schemeClr val="accent2"/>
            </a:fillRef>
            <a:effectRef idx="2">
              <a:schemeClr val="accent2"/>
            </a:effectRef>
            <a:fontRef idx="minor">
              <a:schemeClr val="tx1"/>
            </a:fontRef>
          </p:style>
        </p:cxnSp>
        <p:sp>
          <p:nvSpPr>
            <p:cNvPr id="18" name="TextBox 17">
              <a:extLst>
                <a:ext uri="{FF2B5EF4-FFF2-40B4-BE49-F238E27FC236}">
                  <a16:creationId xmlns:a16="http://schemas.microsoft.com/office/drawing/2014/main" id="{A221DF58-7A39-1647-FC20-DC0062FC4116}"/>
                </a:ext>
              </a:extLst>
            </p:cNvPr>
            <p:cNvSpPr txBox="1"/>
            <p:nvPr/>
          </p:nvSpPr>
          <p:spPr>
            <a:xfrm>
              <a:off x="3696405" y="1738437"/>
              <a:ext cx="2956186" cy="646331"/>
            </a:xfrm>
            <a:prstGeom prst="rect">
              <a:avLst/>
            </a:prstGeom>
            <a:noFill/>
          </p:spPr>
          <p:txBody>
            <a:bodyPr wrap="square" rtlCol="0">
              <a:spAutoFit/>
            </a:bodyPr>
            <a:lstStyle/>
            <a:p>
              <a:r>
                <a:rPr lang="en-US" sz="3600" dirty="0" err="1"/>
                <a:t>RAGgady</a:t>
              </a:r>
              <a:endParaRPr lang="en-US" sz="3600" dirty="0"/>
            </a:p>
          </p:txBody>
        </p:sp>
      </p:grpSp>
    </p:spTree>
    <p:extLst>
      <p:ext uri="{BB962C8B-B14F-4D97-AF65-F5344CB8AC3E}">
        <p14:creationId xmlns:p14="http://schemas.microsoft.com/office/powerpoint/2010/main" val="3542725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4C15F-306D-EB49-BBD9-2E4FAA7D4B4E}"/>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617C7EC3-25E8-64A0-7C63-0B1F49DEA199}"/>
              </a:ext>
            </a:extLst>
          </p:cNvPr>
          <p:cNvSpPr>
            <a:spLocks noGrp="1"/>
          </p:cNvSpPr>
          <p:nvPr>
            <p:ph type="title"/>
          </p:nvPr>
        </p:nvSpPr>
        <p:spPr>
          <a:xfrm>
            <a:off x="781817" y="130995"/>
            <a:ext cx="4632076" cy="1905000"/>
          </a:xfrm>
        </p:spPr>
        <p:txBody>
          <a:bodyPr>
            <a:normAutofit/>
          </a:bodyPr>
          <a:lstStyle/>
          <a:p>
            <a:r>
              <a:rPr lang="en-US" sz="4000" dirty="0"/>
              <a:t>UC5: Review System Metrics </a:t>
            </a:r>
          </a:p>
        </p:txBody>
      </p:sp>
      <p:pic>
        <p:nvPicPr>
          <p:cNvPr id="7" name="Content Placeholder 6" descr="A screenshot of a computer&#10;&#10;Description automatically generated">
            <a:extLst>
              <a:ext uri="{FF2B5EF4-FFF2-40B4-BE49-F238E27FC236}">
                <a16:creationId xmlns:a16="http://schemas.microsoft.com/office/drawing/2014/main" id="{8672C625-EC4F-EC08-83E1-9C60F3C4BE8D}"/>
              </a:ext>
            </a:extLst>
          </p:cNvPr>
          <p:cNvPicPr>
            <a:picLocks noGrp="1" noChangeAspect="1"/>
          </p:cNvPicPr>
          <p:nvPr>
            <p:ph idx="1"/>
          </p:nvPr>
        </p:nvPicPr>
        <p:blipFill>
          <a:blip r:embed="rId3"/>
          <a:stretch>
            <a:fillRect/>
          </a:stretch>
        </p:blipFill>
        <p:spPr>
          <a:xfrm>
            <a:off x="6215865" y="517179"/>
            <a:ext cx="5586133" cy="5823642"/>
          </a:xfrm>
        </p:spPr>
      </p:pic>
    </p:spTree>
    <p:extLst>
      <p:ext uri="{BB962C8B-B14F-4D97-AF65-F5344CB8AC3E}">
        <p14:creationId xmlns:p14="http://schemas.microsoft.com/office/powerpoint/2010/main" val="25794001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B53C6F-4F35-7461-AD48-D44035E751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8ECA0AB-4846-86A8-7F50-F97FD123407A}"/>
              </a:ext>
            </a:extLst>
          </p:cNvPr>
          <p:cNvSpPr>
            <a:spLocks noGrp="1"/>
          </p:cNvSpPr>
          <p:nvPr>
            <p:ph type="title"/>
          </p:nvPr>
        </p:nvSpPr>
        <p:spPr>
          <a:xfrm>
            <a:off x="93448" y="386136"/>
            <a:ext cx="2701122" cy="1905000"/>
          </a:xfrm>
        </p:spPr>
        <p:txBody>
          <a:bodyPr/>
          <a:lstStyle/>
          <a:p>
            <a:r>
              <a:rPr lang="en-US" dirty="0"/>
              <a:t>Class Diagram</a:t>
            </a:r>
          </a:p>
        </p:txBody>
      </p:sp>
      <p:pic>
        <p:nvPicPr>
          <p:cNvPr id="6" name="Content Placeholder 5" descr="A diagram of a computer&#10;&#10;Description automatically generated">
            <a:extLst>
              <a:ext uri="{FF2B5EF4-FFF2-40B4-BE49-F238E27FC236}">
                <a16:creationId xmlns:a16="http://schemas.microsoft.com/office/drawing/2014/main" id="{E496915E-E754-6267-1E4F-4BBB9390FEEC}"/>
              </a:ext>
            </a:extLst>
          </p:cNvPr>
          <p:cNvPicPr>
            <a:picLocks noGrp="1" noChangeAspect="1"/>
          </p:cNvPicPr>
          <p:nvPr>
            <p:ph idx="1"/>
          </p:nvPr>
        </p:nvPicPr>
        <p:blipFill>
          <a:blip r:embed="rId3"/>
          <a:stretch>
            <a:fillRect/>
          </a:stretch>
        </p:blipFill>
        <p:spPr>
          <a:xfrm>
            <a:off x="2266380" y="386135"/>
            <a:ext cx="9832172" cy="5696165"/>
          </a:xfrm>
        </p:spPr>
      </p:pic>
    </p:spTree>
    <p:extLst>
      <p:ext uri="{BB962C8B-B14F-4D97-AF65-F5344CB8AC3E}">
        <p14:creationId xmlns:p14="http://schemas.microsoft.com/office/powerpoint/2010/main" val="1856541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B53A56-C31D-884F-3C52-3AED6D0719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AD0CF8-7333-EBBE-F64C-2B3410559830}"/>
              </a:ext>
            </a:extLst>
          </p:cNvPr>
          <p:cNvSpPr>
            <a:spLocks noGrp="1"/>
          </p:cNvSpPr>
          <p:nvPr>
            <p:ph type="title"/>
          </p:nvPr>
        </p:nvSpPr>
        <p:spPr>
          <a:xfrm>
            <a:off x="1862423" y="-74488"/>
            <a:ext cx="8621267" cy="1905000"/>
          </a:xfrm>
        </p:spPr>
        <p:txBody>
          <a:bodyPr>
            <a:normAutofit/>
          </a:bodyPr>
          <a:lstStyle/>
          <a:p>
            <a:r>
              <a:rPr lang="en-US" sz="4000" dirty="0"/>
              <a:t>State Diagram</a:t>
            </a:r>
          </a:p>
        </p:txBody>
      </p:sp>
      <p:pic>
        <p:nvPicPr>
          <p:cNvPr id="7" name="Content Placeholder 6" descr="A diagram of a process&#10;&#10;Description automatically generated">
            <a:extLst>
              <a:ext uri="{FF2B5EF4-FFF2-40B4-BE49-F238E27FC236}">
                <a16:creationId xmlns:a16="http://schemas.microsoft.com/office/drawing/2014/main" id="{12B3F233-4C0A-CBB6-5FF5-3410741123C3}"/>
              </a:ext>
            </a:extLst>
          </p:cNvPr>
          <p:cNvPicPr>
            <a:picLocks noGrp="1" noChangeAspect="1"/>
          </p:cNvPicPr>
          <p:nvPr>
            <p:ph idx="1"/>
          </p:nvPr>
        </p:nvPicPr>
        <p:blipFill>
          <a:blip r:embed="rId3"/>
          <a:stretch>
            <a:fillRect/>
          </a:stretch>
        </p:blipFill>
        <p:spPr>
          <a:xfrm>
            <a:off x="410967" y="1736333"/>
            <a:ext cx="11524180" cy="4735531"/>
          </a:xfrm>
        </p:spPr>
      </p:pic>
    </p:spTree>
    <p:extLst>
      <p:ext uri="{BB962C8B-B14F-4D97-AF65-F5344CB8AC3E}">
        <p14:creationId xmlns:p14="http://schemas.microsoft.com/office/powerpoint/2010/main" val="2712968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0983EC-F37C-B05E-50FE-9DF1255CC5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391D64-B668-07EC-5DE8-86C2C1670889}"/>
              </a:ext>
            </a:extLst>
          </p:cNvPr>
          <p:cNvSpPr>
            <a:spLocks noGrp="1"/>
          </p:cNvSpPr>
          <p:nvPr>
            <p:ph type="title"/>
          </p:nvPr>
        </p:nvSpPr>
        <p:spPr>
          <a:xfrm>
            <a:off x="93448" y="386136"/>
            <a:ext cx="2701122" cy="1905000"/>
          </a:xfrm>
        </p:spPr>
        <p:txBody>
          <a:bodyPr>
            <a:normAutofit/>
          </a:bodyPr>
          <a:lstStyle/>
          <a:p>
            <a:r>
              <a:rPr lang="en-US" sz="4000" dirty="0"/>
              <a:t>Activity Diagram</a:t>
            </a:r>
          </a:p>
        </p:txBody>
      </p:sp>
      <p:pic>
        <p:nvPicPr>
          <p:cNvPr id="16" name="Content Placeholder 15" descr="A screenshot of a computer&#10;&#10;Description automatically generated">
            <a:extLst>
              <a:ext uri="{FF2B5EF4-FFF2-40B4-BE49-F238E27FC236}">
                <a16:creationId xmlns:a16="http://schemas.microsoft.com/office/drawing/2014/main" id="{DB0A77DE-00EF-36E1-8910-F3A40B5C8DCC}"/>
              </a:ext>
            </a:extLst>
          </p:cNvPr>
          <p:cNvPicPr>
            <a:picLocks noGrp="1" noChangeAspect="1"/>
          </p:cNvPicPr>
          <p:nvPr>
            <p:ph idx="1"/>
          </p:nvPr>
        </p:nvPicPr>
        <p:blipFill>
          <a:blip r:embed="rId3"/>
          <a:stretch>
            <a:fillRect/>
          </a:stretch>
        </p:blipFill>
        <p:spPr>
          <a:xfrm>
            <a:off x="3246632" y="313690"/>
            <a:ext cx="8486455" cy="6230620"/>
          </a:xfrm>
        </p:spPr>
      </p:pic>
    </p:spTree>
    <p:extLst>
      <p:ext uri="{BB962C8B-B14F-4D97-AF65-F5344CB8AC3E}">
        <p14:creationId xmlns:p14="http://schemas.microsoft.com/office/powerpoint/2010/main" val="14497035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4DE657-6C54-19AC-9EAC-98E42387A89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E4B22C1-436D-4DAA-3D2E-FBC231BE823E}"/>
              </a:ext>
            </a:extLst>
          </p:cNvPr>
          <p:cNvSpPr>
            <a:spLocks noGrp="1"/>
          </p:cNvSpPr>
          <p:nvPr>
            <p:ph type="title"/>
          </p:nvPr>
        </p:nvSpPr>
        <p:spPr>
          <a:xfrm>
            <a:off x="2408067" y="-168668"/>
            <a:ext cx="7375865" cy="1905000"/>
          </a:xfrm>
        </p:spPr>
        <p:txBody>
          <a:bodyPr>
            <a:noAutofit/>
          </a:bodyPr>
          <a:lstStyle/>
          <a:p>
            <a:r>
              <a:rPr lang="en-US" sz="4000" dirty="0"/>
              <a:t>Component Diagram</a:t>
            </a:r>
          </a:p>
        </p:txBody>
      </p:sp>
      <p:pic>
        <p:nvPicPr>
          <p:cNvPr id="6" name="Content Placeholder 5" descr="A diagram of a computer server&#10;&#10;Description automatically generated">
            <a:extLst>
              <a:ext uri="{FF2B5EF4-FFF2-40B4-BE49-F238E27FC236}">
                <a16:creationId xmlns:a16="http://schemas.microsoft.com/office/drawing/2014/main" id="{9E54D8E4-2EBA-8622-BD3B-8B77593969A5}"/>
              </a:ext>
            </a:extLst>
          </p:cNvPr>
          <p:cNvPicPr>
            <a:picLocks noGrp="1" noChangeAspect="1"/>
          </p:cNvPicPr>
          <p:nvPr>
            <p:ph idx="1"/>
          </p:nvPr>
        </p:nvPicPr>
        <p:blipFill>
          <a:blip r:embed="rId3"/>
          <a:stretch>
            <a:fillRect/>
          </a:stretch>
        </p:blipFill>
        <p:spPr>
          <a:xfrm>
            <a:off x="412065" y="1135721"/>
            <a:ext cx="11367869" cy="5614400"/>
          </a:xfrm>
        </p:spPr>
      </p:pic>
    </p:spTree>
    <p:extLst>
      <p:ext uri="{BB962C8B-B14F-4D97-AF65-F5344CB8AC3E}">
        <p14:creationId xmlns:p14="http://schemas.microsoft.com/office/powerpoint/2010/main" val="39677649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B071F0-CEEB-06EA-DD43-2F6E64885F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7E506F-115C-7E3A-B524-C3CA30178BAE}"/>
              </a:ext>
            </a:extLst>
          </p:cNvPr>
          <p:cNvSpPr>
            <a:spLocks noGrp="1"/>
          </p:cNvSpPr>
          <p:nvPr>
            <p:ph type="title"/>
          </p:nvPr>
        </p:nvSpPr>
        <p:spPr>
          <a:xfrm>
            <a:off x="93447" y="386136"/>
            <a:ext cx="4067587" cy="1905000"/>
          </a:xfrm>
        </p:spPr>
        <p:txBody>
          <a:bodyPr>
            <a:noAutofit/>
          </a:bodyPr>
          <a:lstStyle/>
          <a:p>
            <a:r>
              <a:rPr lang="en-US" sz="4000" dirty="0"/>
              <a:t>Deployment Diagram</a:t>
            </a:r>
          </a:p>
        </p:txBody>
      </p:sp>
      <p:pic>
        <p:nvPicPr>
          <p:cNvPr id="11" name="Content Placeholder 10" descr="A diagram of a public subnet&#10;&#10;Description automatically generated">
            <a:extLst>
              <a:ext uri="{FF2B5EF4-FFF2-40B4-BE49-F238E27FC236}">
                <a16:creationId xmlns:a16="http://schemas.microsoft.com/office/drawing/2014/main" id="{5F5A2FF5-99DA-5095-CF9A-E51021B3B137}"/>
              </a:ext>
            </a:extLst>
          </p:cNvPr>
          <p:cNvPicPr>
            <a:picLocks noGrp="1" noChangeAspect="1"/>
          </p:cNvPicPr>
          <p:nvPr>
            <p:ph idx="1"/>
          </p:nvPr>
        </p:nvPicPr>
        <p:blipFill>
          <a:blip r:embed="rId3"/>
          <a:stretch>
            <a:fillRect/>
          </a:stretch>
        </p:blipFill>
        <p:spPr>
          <a:xfrm>
            <a:off x="4948692" y="0"/>
            <a:ext cx="6728164" cy="6728164"/>
          </a:xfrm>
        </p:spPr>
      </p:pic>
    </p:spTree>
    <p:extLst>
      <p:ext uri="{BB962C8B-B14F-4D97-AF65-F5344CB8AC3E}">
        <p14:creationId xmlns:p14="http://schemas.microsoft.com/office/powerpoint/2010/main" val="776267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645740-E1C6-C320-5829-7DCBB7218279}"/>
              </a:ext>
            </a:extLst>
          </p:cNvPr>
          <p:cNvSpPr>
            <a:spLocks noGrp="1"/>
          </p:cNvSpPr>
          <p:nvPr>
            <p:ph type="title"/>
          </p:nvPr>
        </p:nvSpPr>
        <p:spPr>
          <a:xfrm>
            <a:off x="103922" y="1311793"/>
            <a:ext cx="2305170" cy="1905000"/>
          </a:xfrm>
        </p:spPr>
        <p:txBody>
          <a:bodyPr>
            <a:normAutofit fontScale="90000"/>
          </a:bodyPr>
          <a:lstStyle/>
          <a:p>
            <a:r>
              <a:rPr lang="en-US" sz="4000" dirty="0"/>
              <a:t>Cost</a:t>
            </a:r>
            <a:br>
              <a:rPr lang="en-US" sz="4000" dirty="0"/>
            </a:br>
            <a:r>
              <a:rPr lang="en-US" sz="4000" dirty="0"/>
              <a:t>Estimate</a:t>
            </a:r>
            <a:br>
              <a:rPr lang="en-US" sz="4000" dirty="0"/>
            </a:br>
            <a:r>
              <a:rPr lang="en-US" sz="4000" dirty="0"/>
              <a:t>Primary</a:t>
            </a:r>
            <a:br>
              <a:rPr lang="en-US" sz="4000" dirty="0"/>
            </a:br>
            <a:r>
              <a:rPr lang="en-US" sz="4000" dirty="0"/>
              <a:t>Region</a:t>
            </a:r>
          </a:p>
        </p:txBody>
      </p:sp>
      <p:graphicFrame>
        <p:nvGraphicFramePr>
          <p:cNvPr id="5" name="Content Placeholder 4">
            <a:extLst>
              <a:ext uri="{FF2B5EF4-FFF2-40B4-BE49-F238E27FC236}">
                <a16:creationId xmlns:a16="http://schemas.microsoft.com/office/drawing/2014/main" id="{F440E733-FC26-889C-2B8C-BBAF3DDE0D69}"/>
              </a:ext>
            </a:extLst>
          </p:cNvPr>
          <p:cNvGraphicFramePr>
            <a:graphicFrameLocks noGrp="1"/>
          </p:cNvGraphicFramePr>
          <p:nvPr>
            <p:ph idx="1"/>
            <p:extLst>
              <p:ext uri="{D42A27DB-BD31-4B8C-83A1-F6EECF244321}">
                <p14:modId xmlns:p14="http://schemas.microsoft.com/office/powerpoint/2010/main" val="1649565055"/>
              </p:ext>
            </p:extLst>
          </p:nvPr>
        </p:nvGraphicFramePr>
        <p:xfrm>
          <a:off x="3754314" y="185392"/>
          <a:ext cx="6664571" cy="6062802"/>
        </p:xfrm>
        <a:graphic>
          <a:graphicData uri="http://schemas.openxmlformats.org/drawingml/2006/table">
            <a:tbl>
              <a:tblPr firstRow="1" firstCol="1" bandRow="1"/>
              <a:tblGrid>
                <a:gridCol w="4414747">
                  <a:extLst>
                    <a:ext uri="{9D8B030D-6E8A-4147-A177-3AD203B41FA5}">
                      <a16:colId xmlns:a16="http://schemas.microsoft.com/office/drawing/2014/main" val="1879543530"/>
                    </a:ext>
                  </a:extLst>
                </a:gridCol>
                <a:gridCol w="2249824">
                  <a:extLst>
                    <a:ext uri="{9D8B030D-6E8A-4147-A177-3AD203B41FA5}">
                      <a16:colId xmlns:a16="http://schemas.microsoft.com/office/drawing/2014/main" val="3770013921"/>
                    </a:ext>
                  </a:extLst>
                </a:gridCol>
              </a:tblGrid>
              <a:tr h="322314">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Service</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Monthly ($)</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8507105"/>
                  </a:ext>
                </a:extLst>
              </a:tr>
              <a:tr h="661398">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Amazon Simple Queue Service (SQS)</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0</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4629952"/>
                  </a:ext>
                </a:extLst>
              </a:tr>
              <a:tr h="322314">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AWS Lambda</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326.67</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30207265"/>
                  </a:ext>
                </a:extLst>
              </a:tr>
              <a:tr h="555200">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Amazon RDS for PostgreSQL</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600.7</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9493442"/>
                  </a:ext>
                </a:extLst>
              </a:tr>
              <a:tr h="661398">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Amazon Managed Service for Prometheus</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384.2312</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54691253"/>
                  </a:ext>
                </a:extLst>
              </a:tr>
              <a:tr h="322314">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Application Load Balancer</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28.11</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02820403"/>
                  </a:ext>
                </a:extLst>
              </a:tr>
              <a:tr h="533212">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Amazon OpenSearch Service</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1382.73</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08992995"/>
                  </a:ext>
                </a:extLst>
              </a:tr>
              <a:tr h="322314">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Amazon Cognito</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5</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7602310"/>
                  </a:ext>
                </a:extLst>
              </a:tr>
              <a:tr h="322314">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S3 Standard</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23.04</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242212698"/>
                  </a:ext>
                </a:extLst>
              </a:tr>
              <a:tr h="322314">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Data Transfer</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0</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510014813"/>
                  </a:ext>
                </a:extLst>
              </a:tr>
              <a:tr h="322314">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Amazon EKS</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73</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69432700"/>
                  </a:ext>
                </a:extLst>
              </a:tr>
              <a:tr h="648496">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Amazon EC2 </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424.448</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47944277"/>
                  </a:ext>
                </a:extLst>
              </a:tr>
              <a:tr h="648496">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Total</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3245</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42244309"/>
                  </a:ext>
                </a:extLst>
              </a:tr>
            </a:tbl>
          </a:graphicData>
        </a:graphic>
      </p:graphicFrame>
    </p:spTree>
    <p:extLst>
      <p:ext uri="{BB962C8B-B14F-4D97-AF65-F5344CB8AC3E}">
        <p14:creationId xmlns:p14="http://schemas.microsoft.com/office/powerpoint/2010/main" val="387824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E40738-473A-ED8D-3C14-7049A596372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E3CE21-0F9F-6558-8B03-FBF7ECFB7BBF}"/>
              </a:ext>
            </a:extLst>
          </p:cNvPr>
          <p:cNvSpPr>
            <a:spLocks noGrp="1"/>
          </p:cNvSpPr>
          <p:nvPr>
            <p:ph type="title"/>
          </p:nvPr>
        </p:nvSpPr>
        <p:spPr>
          <a:xfrm>
            <a:off x="103922" y="1311793"/>
            <a:ext cx="3166816" cy="1905000"/>
          </a:xfrm>
        </p:spPr>
        <p:txBody>
          <a:bodyPr>
            <a:normAutofit fontScale="90000"/>
          </a:bodyPr>
          <a:lstStyle/>
          <a:p>
            <a:r>
              <a:rPr lang="en-US" sz="4000" dirty="0"/>
              <a:t>Cost</a:t>
            </a:r>
            <a:br>
              <a:rPr lang="en-US" sz="4000" dirty="0"/>
            </a:br>
            <a:r>
              <a:rPr lang="en-US" sz="4000" dirty="0"/>
              <a:t>Estimate</a:t>
            </a:r>
            <a:br>
              <a:rPr lang="en-US" sz="4000" dirty="0"/>
            </a:br>
            <a:r>
              <a:rPr lang="en-US" sz="4000" dirty="0"/>
              <a:t>Secondary</a:t>
            </a:r>
            <a:br>
              <a:rPr lang="en-US" sz="4000" dirty="0"/>
            </a:br>
            <a:r>
              <a:rPr lang="en-US" sz="4000" dirty="0"/>
              <a:t>Region</a:t>
            </a:r>
          </a:p>
        </p:txBody>
      </p:sp>
      <p:graphicFrame>
        <p:nvGraphicFramePr>
          <p:cNvPr id="5" name="Content Placeholder 4">
            <a:extLst>
              <a:ext uri="{FF2B5EF4-FFF2-40B4-BE49-F238E27FC236}">
                <a16:creationId xmlns:a16="http://schemas.microsoft.com/office/drawing/2014/main" id="{A9D0F7E0-4FBB-2A43-C847-FAB320F83F39}"/>
              </a:ext>
            </a:extLst>
          </p:cNvPr>
          <p:cNvGraphicFramePr>
            <a:graphicFrameLocks noGrp="1"/>
          </p:cNvGraphicFramePr>
          <p:nvPr>
            <p:ph idx="1"/>
            <p:extLst>
              <p:ext uri="{D42A27DB-BD31-4B8C-83A1-F6EECF244321}">
                <p14:modId xmlns:p14="http://schemas.microsoft.com/office/powerpoint/2010/main" val="2462538322"/>
              </p:ext>
            </p:extLst>
          </p:nvPr>
        </p:nvGraphicFramePr>
        <p:xfrm>
          <a:off x="3464169" y="126297"/>
          <a:ext cx="6963508" cy="6180992"/>
        </p:xfrm>
        <a:graphic>
          <a:graphicData uri="http://schemas.openxmlformats.org/drawingml/2006/table">
            <a:tbl>
              <a:tblPr firstRow="1" firstCol="1" bandRow="1"/>
              <a:tblGrid>
                <a:gridCol w="3481754">
                  <a:extLst>
                    <a:ext uri="{9D8B030D-6E8A-4147-A177-3AD203B41FA5}">
                      <a16:colId xmlns:a16="http://schemas.microsoft.com/office/drawing/2014/main" val="1879543530"/>
                    </a:ext>
                  </a:extLst>
                </a:gridCol>
                <a:gridCol w="3481754">
                  <a:extLst>
                    <a:ext uri="{9D8B030D-6E8A-4147-A177-3AD203B41FA5}">
                      <a16:colId xmlns:a16="http://schemas.microsoft.com/office/drawing/2014/main" val="1070506515"/>
                    </a:ext>
                  </a:extLst>
                </a:gridCol>
              </a:tblGrid>
              <a:tr h="444721">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Service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Monthly($)</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98507105"/>
                  </a:ext>
                </a:extLst>
              </a:tr>
              <a:tr h="912581">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AWS </a:t>
                      </a:r>
                      <a:r>
                        <a:rPr lang="en-US" sz="2000" kern="100" dirty="0" err="1">
                          <a:effectLst/>
                          <a:latin typeface="Aptos" panose="020B0004020202020204" pitchFamily="34" charset="0"/>
                          <a:ea typeface="Aptos" panose="020B0004020202020204" pitchFamily="34" charset="0"/>
                          <a:cs typeface="Times New Roman" panose="02020603050405020304" pitchFamily="18" charset="0"/>
                        </a:rPr>
                        <a:t>Fargate</a:t>
                      </a:r>
                      <a:endParaRPr lang="en-US" sz="2000" kern="100" dirty="0">
                        <a:effectLst/>
                        <a:latin typeface="Aptos" panose="020B0004020202020204" pitchFamily="34" charset="0"/>
                        <a:ea typeface="Aptos" panose="020B000402020202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04629952"/>
                  </a:ext>
                </a:extLst>
              </a:tr>
              <a:tr h="444721">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Application Load Balancer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22.27</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30207265"/>
                  </a:ext>
                </a:extLst>
              </a:tr>
              <a:tr h="766051">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Amazon OpenSearch Service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334.96</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9493442"/>
                  </a:ext>
                </a:extLst>
              </a:tr>
              <a:tr h="912581">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S3 Standard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23</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54691253"/>
                  </a:ext>
                </a:extLst>
              </a:tr>
              <a:tr h="444721">
                <a:tc>
                  <a:txBody>
                    <a:bodyPr/>
                    <a:lstStyle/>
                    <a:p>
                      <a:pPr marL="0" marR="0">
                        <a:lnSpc>
                          <a:spcPct val="115000"/>
                        </a:lnSpc>
                        <a:spcBef>
                          <a:spcPts val="0"/>
                        </a:spcBef>
                        <a:spcAft>
                          <a:spcPts val="0"/>
                        </a:spcAft>
                      </a:pPr>
                      <a:r>
                        <a:rPr lang="en-US" sz="2000" kern="100">
                          <a:effectLst/>
                          <a:latin typeface="Aptos" panose="020B0004020202020204" pitchFamily="34" charset="0"/>
                          <a:ea typeface="Aptos" panose="020B0004020202020204" pitchFamily="34" charset="0"/>
                          <a:cs typeface="Times New Roman" panose="02020603050405020304" pitchFamily="18" charset="0"/>
                        </a:rPr>
                        <a:t>Data Transfer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0</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02820403"/>
                  </a:ext>
                </a:extLst>
              </a:tr>
              <a:tr h="1795895">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Amazon RDS for PostgreSQL</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80.85</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908992995"/>
                  </a:ext>
                </a:extLst>
              </a:tr>
              <a:tr h="459721">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Total</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nSpc>
                          <a:spcPct val="115000"/>
                        </a:lnSpc>
                        <a:spcBef>
                          <a:spcPts val="0"/>
                        </a:spcBef>
                        <a:spcAft>
                          <a:spcPts val="0"/>
                        </a:spcAft>
                      </a:pPr>
                      <a:r>
                        <a:rPr lang="en-US" sz="2000" kern="100" dirty="0">
                          <a:effectLst/>
                          <a:latin typeface="Aptos" panose="020B0004020202020204" pitchFamily="34" charset="0"/>
                          <a:ea typeface="Aptos" panose="020B0004020202020204" pitchFamily="34" charset="0"/>
                          <a:cs typeface="Times New Roman" panose="02020603050405020304" pitchFamily="18" charset="0"/>
                        </a:rPr>
                        <a:t>460</a:t>
                      </a:r>
                    </a:p>
                  </a:txBody>
                  <a:tcPr marL="18719" marR="18719"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07602310"/>
                  </a:ext>
                </a:extLst>
              </a:tr>
            </a:tbl>
          </a:graphicData>
        </a:graphic>
      </p:graphicFrame>
    </p:spTree>
    <p:extLst>
      <p:ext uri="{BB962C8B-B14F-4D97-AF65-F5344CB8AC3E}">
        <p14:creationId xmlns:p14="http://schemas.microsoft.com/office/powerpoint/2010/main" val="17914037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303535-79B2-E3A0-222C-4399AAF6D5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D3D479D-1AEE-ACB1-3DE8-13100C0A48F7}"/>
              </a:ext>
            </a:extLst>
          </p:cNvPr>
          <p:cNvSpPr>
            <a:spLocks noGrp="1"/>
          </p:cNvSpPr>
          <p:nvPr>
            <p:ph type="title"/>
          </p:nvPr>
        </p:nvSpPr>
        <p:spPr>
          <a:xfrm>
            <a:off x="93447" y="386136"/>
            <a:ext cx="2865509" cy="1905000"/>
          </a:xfrm>
        </p:spPr>
        <p:txBody>
          <a:bodyPr>
            <a:normAutofit/>
          </a:bodyPr>
          <a:lstStyle/>
          <a:p>
            <a:r>
              <a:rPr lang="en-US" sz="4000" dirty="0"/>
              <a:t>Security Diagram</a:t>
            </a:r>
          </a:p>
        </p:txBody>
      </p:sp>
      <p:pic>
        <p:nvPicPr>
          <p:cNvPr id="6" name="Content Placeholder 5" descr="A diagram of a computer&#10;&#10;Description automatically generated">
            <a:extLst>
              <a:ext uri="{FF2B5EF4-FFF2-40B4-BE49-F238E27FC236}">
                <a16:creationId xmlns:a16="http://schemas.microsoft.com/office/drawing/2014/main" id="{20A9C6F4-FDC0-78F6-7B26-BB1329151187}"/>
              </a:ext>
            </a:extLst>
          </p:cNvPr>
          <p:cNvPicPr>
            <a:picLocks noGrp="1" noChangeAspect="1"/>
          </p:cNvPicPr>
          <p:nvPr>
            <p:ph idx="1"/>
          </p:nvPr>
        </p:nvPicPr>
        <p:blipFill>
          <a:blip r:embed="rId3"/>
          <a:stretch>
            <a:fillRect/>
          </a:stretch>
        </p:blipFill>
        <p:spPr>
          <a:xfrm>
            <a:off x="4767115" y="14170"/>
            <a:ext cx="6791311" cy="6829659"/>
          </a:xfrm>
        </p:spPr>
      </p:pic>
    </p:spTree>
    <p:extLst>
      <p:ext uri="{BB962C8B-B14F-4D97-AF65-F5344CB8AC3E}">
        <p14:creationId xmlns:p14="http://schemas.microsoft.com/office/powerpoint/2010/main" val="3792634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25FBD2-06F8-9CB7-526D-C16E9C1E64D2}"/>
              </a:ext>
            </a:extLst>
          </p:cNvPr>
          <p:cNvSpPr>
            <a:spLocks noGrp="1"/>
          </p:cNvSpPr>
          <p:nvPr>
            <p:ph type="title"/>
          </p:nvPr>
        </p:nvSpPr>
        <p:spPr/>
        <p:txBody>
          <a:bodyPr/>
          <a:lstStyle/>
          <a:p>
            <a:r>
              <a:rPr lang="en-US" dirty="0"/>
              <a:t>Conclusions and Next steps</a:t>
            </a:r>
          </a:p>
        </p:txBody>
      </p:sp>
      <p:sp>
        <p:nvSpPr>
          <p:cNvPr id="3" name="Content Placeholder 2">
            <a:extLst>
              <a:ext uri="{FF2B5EF4-FFF2-40B4-BE49-F238E27FC236}">
                <a16:creationId xmlns:a16="http://schemas.microsoft.com/office/drawing/2014/main" id="{DE0F49AC-CE96-04C6-526C-020EEE8FC752}"/>
              </a:ext>
            </a:extLst>
          </p:cNvPr>
          <p:cNvSpPr>
            <a:spLocks noGrp="1"/>
          </p:cNvSpPr>
          <p:nvPr>
            <p:ph idx="1"/>
          </p:nvPr>
        </p:nvSpPr>
        <p:spPr/>
        <p:txBody>
          <a:bodyPr/>
          <a:lstStyle/>
          <a:p>
            <a:r>
              <a:rPr lang="en-US" dirty="0"/>
              <a:t>Explore additional clients</a:t>
            </a:r>
          </a:p>
          <a:p>
            <a:r>
              <a:rPr lang="en-US" dirty="0"/>
              <a:t>Implementation</a:t>
            </a:r>
          </a:p>
          <a:p>
            <a:r>
              <a:rPr lang="en-US" dirty="0"/>
              <a:t>Allowed for real life exploration of cloud principles</a:t>
            </a:r>
          </a:p>
        </p:txBody>
      </p:sp>
    </p:spTree>
    <p:extLst>
      <p:ext uri="{BB962C8B-B14F-4D97-AF65-F5344CB8AC3E}">
        <p14:creationId xmlns:p14="http://schemas.microsoft.com/office/powerpoint/2010/main" val="42440550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93CEA6-84F1-FC75-051B-50812E85318F}"/>
              </a:ext>
            </a:extLst>
          </p:cNvPr>
          <p:cNvSpPr>
            <a:spLocks noGrp="1"/>
          </p:cNvSpPr>
          <p:nvPr>
            <p:ph type="title"/>
          </p:nvPr>
        </p:nvSpPr>
        <p:spPr/>
        <p:txBody>
          <a:bodyPr/>
          <a:lstStyle/>
          <a:p>
            <a:r>
              <a:rPr lang="en-US" dirty="0"/>
              <a:t>System Context</a:t>
            </a:r>
          </a:p>
        </p:txBody>
      </p:sp>
      <p:sp>
        <p:nvSpPr>
          <p:cNvPr id="3" name="Content Placeholder 2">
            <a:extLst>
              <a:ext uri="{FF2B5EF4-FFF2-40B4-BE49-F238E27FC236}">
                <a16:creationId xmlns:a16="http://schemas.microsoft.com/office/drawing/2014/main" id="{222C3546-F782-040C-60CB-06950036405B}"/>
              </a:ext>
            </a:extLst>
          </p:cNvPr>
          <p:cNvSpPr>
            <a:spLocks noGrp="1"/>
          </p:cNvSpPr>
          <p:nvPr>
            <p:ph idx="1"/>
          </p:nvPr>
        </p:nvSpPr>
        <p:spPr>
          <a:xfrm>
            <a:off x="5314121" y="2034209"/>
            <a:ext cx="5733289" cy="3756991"/>
          </a:xfrm>
        </p:spPr>
        <p:txBody>
          <a:bodyPr>
            <a:normAutofit/>
          </a:bodyPr>
          <a:lstStyle/>
          <a:p>
            <a:pPr marL="0" indent="0">
              <a:buNone/>
            </a:pPr>
            <a:r>
              <a:rPr lang="en-US" sz="4400" dirty="0"/>
              <a:t>Connecting:</a:t>
            </a:r>
          </a:p>
          <a:p>
            <a:r>
              <a:rPr lang="en-US" sz="3200" dirty="0"/>
              <a:t>User’s data</a:t>
            </a:r>
          </a:p>
          <a:p>
            <a:r>
              <a:rPr lang="en-US" sz="3200" dirty="0"/>
              <a:t>Tools</a:t>
            </a:r>
          </a:p>
          <a:p>
            <a:r>
              <a:rPr lang="en-US" sz="3200" dirty="0"/>
              <a:t>Generative AI</a:t>
            </a:r>
          </a:p>
        </p:txBody>
      </p:sp>
      <p:grpSp>
        <p:nvGrpSpPr>
          <p:cNvPr id="4" name="Group 3">
            <a:extLst>
              <a:ext uri="{FF2B5EF4-FFF2-40B4-BE49-F238E27FC236}">
                <a16:creationId xmlns:a16="http://schemas.microsoft.com/office/drawing/2014/main" id="{9584EA55-643E-CEDB-8E50-2D396D3081C9}"/>
              </a:ext>
            </a:extLst>
          </p:cNvPr>
          <p:cNvGrpSpPr/>
          <p:nvPr/>
        </p:nvGrpSpPr>
        <p:grpSpPr>
          <a:xfrm>
            <a:off x="882675" y="3606993"/>
            <a:ext cx="3945834" cy="736408"/>
            <a:chOff x="2706757" y="1738437"/>
            <a:chExt cx="3945834" cy="736408"/>
          </a:xfrm>
        </p:grpSpPr>
        <p:sp>
          <p:nvSpPr>
            <p:cNvPr id="5" name="Oval 4">
              <a:extLst>
                <a:ext uri="{FF2B5EF4-FFF2-40B4-BE49-F238E27FC236}">
                  <a16:creationId xmlns:a16="http://schemas.microsoft.com/office/drawing/2014/main" id="{7A071A4A-8468-92F0-1CCC-729ADD363814}"/>
                </a:ext>
              </a:extLst>
            </p:cNvPr>
            <p:cNvSpPr/>
            <p:nvPr/>
          </p:nvSpPr>
          <p:spPr>
            <a:xfrm rot="20093710">
              <a:off x="2706757" y="1754257"/>
              <a:ext cx="258417" cy="26504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 name="Oval 5">
              <a:extLst>
                <a:ext uri="{FF2B5EF4-FFF2-40B4-BE49-F238E27FC236}">
                  <a16:creationId xmlns:a16="http://schemas.microsoft.com/office/drawing/2014/main" id="{0E0AF805-4A20-3C92-A5D2-60D19CD65FC1}"/>
                </a:ext>
              </a:extLst>
            </p:cNvPr>
            <p:cNvSpPr/>
            <p:nvPr/>
          </p:nvSpPr>
          <p:spPr>
            <a:xfrm>
              <a:off x="2965174" y="2209801"/>
              <a:ext cx="258417" cy="26504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7" name="Oval 6">
              <a:extLst>
                <a:ext uri="{FF2B5EF4-FFF2-40B4-BE49-F238E27FC236}">
                  <a16:creationId xmlns:a16="http://schemas.microsoft.com/office/drawing/2014/main" id="{36555FED-E1B3-906C-E991-65CBBECD078D}"/>
                </a:ext>
              </a:extLst>
            </p:cNvPr>
            <p:cNvSpPr/>
            <p:nvPr/>
          </p:nvSpPr>
          <p:spPr>
            <a:xfrm rot="1653968">
              <a:off x="3223591" y="1760883"/>
              <a:ext cx="258417" cy="265044"/>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cxnSp>
          <p:nvCxnSpPr>
            <p:cNvPr id="8" name="Straight Connector 7">
              <a:extLst>
                <a:ext uri="{FF2B5EF4-FFF2-40B4-BE49-F238E27FC236}">
                  <a16:creationId xmlns:a16="http://schemas.microsoft.com/office/drawing/2014/main" id="{90F65EA6-6EDA-7F92-15F7-7884722E66D8}"/>
                </a:ext>
              </a:extLst>
            </p:cNvPr>
            <p:cNvCxnSpPr>
              <a:cxnSpLocks/>
              <a:stCxn id="7" idx="4"/>
              <a:endCxn id="6" idx="7"/>
            </p:cNvCxnSpPr>
            <p:nvPr/>
          </p:nvCxnSpPr>
          <p:spPr>
            <a:xfrm flipH="1">
              <a:off x="3185747" y="2010883"/>
              <a:ext cx="105725" cy="237733"/>
            </a:xfrm>
            <a:prstGeom prst="line">
              <a:avLst/>
            </a:prstGeom>
            <a:ln>
              <a:solidFill>
                <a:schemeClr val="tx1"/>
              </a:solidFill>
            </a:ln>
          </p:spPr>
          <p:style>
            <a:lnRef idx="3">
              <a:schemeClr val="accent2"/>
            </a:lnRef>
            <a:fillRef idx="0">
              <a:schemeClr val="accent2"/>
            </a:fillRef>
            <a:effectRef idx="2">
              <a:schemeClr val="accent2"/>
            </a:effectRef>
            <a:fontRef idx="minor">
              <a:schemeClr val="tx1"/>
            </a:fontRef>
          </p:style>
        </p:cxnSp>
        <p:cxnSp>
          <p:nvCxnSpPr>
            <p:cNvPr id="9" name="Straight Connector 8">
              <a:extLst>
                <a:ext uri="{FF2B5EF4-FFF2-40B4-BE49-F238E27FC236}">
                  <a16:creationId xmlns:a16="http://schemas.microsoft.com/office/drawing/2014/main" id="{91DBB41E-D2BA-7266-7E7E-B21C4CB33A0E}"/>
                </a:ext>
              </a:extLst>
            </p:cNvPr>
            <p:cNvCxnSpPr>
              <a:cxnSpLocks/>
              <a:stCxn id="5" idx="4"/>
              <a:endCxn id="6" idx="1"/>
            </p:cNvCxnSpPr>
            <p:nvPr/>
          </p:nvCxnSpPr>
          <p:spPr>
            <a:xfrm>
              <a:off x="2892192" y="2006782"/>
              <a:ext cx="110826" cy="241834"/>
            </a:xfrm>
            <a:prstGeom prst="line">
              <a:avLst/>
            </a:prstGeom>
            <a:ln>
              <a:solidFill>
                <a:schemeClr val="tx1"/>
              </a:solidFill>
            </a:ln>
          </p:spPr>
          <p:style>
            <a:lnRef idx="3">
              <a:schemeClr val="accent2"/>
            </a:lnRef>
            <a:fillRef idx="0">
              <a:schemeClr val="accent2"/>
            </a:fillRef>
            <a:effectRef idx="2">
              <a:schemeClr val="accent2"/>
            </a:effectRef>
            <a:fontRef idx="minor">
              <a:schemeClr val="tx1"/>
            </a:fontRef>
          </p:style>
        </p:cxnSp>
        <p:cxnSp>
          <p:nvCxnSpPr>
            <p:cNvPr id="10" name="Straight Connector 9">
              <a:extLst>
                <a:ext uri="{FF2B5EF4-FFF2-40B4-BE49-F238E27FC236}">
                  <a16:creationId xmlns:a16="http://schemas.microsoft.com/office/drawing/2014/main" id="{216A8DEF-13E2-053B-0DE0-6949F3D74D69}"/>
                </a:ext>
              </a:extLst>
            </p:cNvPr>
            <p:cNvCxnSpPr>
              <a:cxnSpLocks/>
              <a:stCxn id="5" idx="6"/>
              <a:endCxn id="7" idx="2"/>
            </p:cNvCxnSpPr>
            <p:nvPr/>
          </p:nvCxnSpPr>
          <p:spPr>
            <a:xfrm>
              <a:off x="2952968" y="1831959"/>
              <a:ext cx="285291" cy="1652"/>
            </a:xfrm>
            <a:prstGeom prst="line">
              <a:avLst/>
            </a:prstGeom>
            <a:ln>
              <a:solidFill>
                <a:schemeClr val="tx1"/>
              </a:solidFill>
            </a:ln>
          </p:spPr>
          <p:style>
            <a:lnRef idx="3">
              <a:schemeClr val="accent2"/>
            </a:lnRef>
            <a:fillRef idx="0">
              <a:schemeClr val="accent2"/>
            </a:fillRef>
            <a:effectRef idx="2">
              <a:schemeClr val="accent2"/>
            </a:effectRef>
            <a:fontRef idx="minor">
              <a:schemeClr val="tx1"/>
            </a:fontRef>
          </p:style>
        </p:cxnSp>
        <p:sp>
          <p:nvSpPr>
            <p:cNvPr id="11" name="TextBox 10">
              <a:extLst>
                <a:ext uri="{FF2B5EF4-FFF2-40B4-BE49-F238E27FC236}">
                  <a16:creationId xmlns:a16="http://schemas.microsoft.com/office/drawing/2014/main" id="{DE82AE87-8332-3EB8-CD5E-35035856DCED}"/>
                </a:ext>
              </a:extLst>
            </p:cNvPr>
            <p:cNvSpPr txBox="1"/>
            <p:nvPr/>
          </p:nvSpPr>
          <p:spPr>
            <a:xfrm>
              <a:off x="3696405" y="1738437"/>
              <a:ext cx="2956186" cy="646331"/>
            </a:xfrm>
            <a:prstGeom prst="rect">
              <a:avLst/>
            </a:prstGeom>
            <a:noFill/>
          </p:spPr>
          <p:txBody>
            <a:bodyPr wrap="square" rtlCol="0">
              <a:spAutoFit/>
            </a:bodyPr>
            <a:lstStyle/>
            <a:p>
              <a:r>
                <a:rPr lang="en-US" sz="3600" dirty="0" err="1"/>
                <a:t>RAGgady</a:t>
              </a:r>
              <a:endParaRPr lang="en-US" sz="3600" dirty="0"/>
            </a:p>
          </p:txBody>
        </p:sp>
      </p:grpSp>
    </p:spTree>
    <p:extLst>
      <p:ext uri="{BB962C8B-B14F-4D97-AF65-F5344CB8AC3E}">
        <p14:creationId xmlns:p14="http://schemas.microsoft.com/office/powerpoint/2010/main" val="17018499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EC29838-228E-4DBB-993F-4459C0BD8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B46DA45-3761-4335-B5CA-E03E76B5F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78B38C7-930E-425A-AC28-8C36EE323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78ABE8B4-4314-B7AD-FF2C-5D7FD8CC8AC0}"/>
              </a:ext>
            </a:extLst>
          </p:cNvPr>
          <p:cNvGraphicFramePr>
            <a:graphicFrameLocks noGrp="1"/>
          </p:cNvGraphicFramePr>
          <p:nvPr>
            <p:extLst>
              <p:ext uri="{D42A27DB-BD31-4B8C-83A1-F6EECF244321}">
                <p14:modId xmlns:p14="http://schemas.microsoft.com/office/powerpoint/2010/main" val="166882960"/>
              </p:ext>
            </p:extLst>
          </p:nvPr>
        </p:nvGraphicFramePr>
        <p:xfrm>
          <a:off x="1570190" y="1123527"/>
          <a:ext cx="9051616" cy="4604807"/>
        </p:xfrm>
        <a:graphic>
          <a:graphicData uri="http://schemas.openxmlformats.org/drawingml/2006/table">
            <a:tbl>
              <a:tblPr firstRow="1" firstCol="1" bandRow="1">
                <a:tableStyleId>{5C22544A-7EE6-4342-B048-85BDC9FD1C3A}</a:tableStyleId>
              </a:tblPr>
              <a:tblGrid>
                <a:gridCol w="4069832">
                  <a:extLst>
                    <a:ext uri="{9D8B030D-6E8A-4147-A177-3AD203B41FA5}">
                      <a16:colId xmlns:a16="http://schemas.microsoft.com/office/drawing/2014/main" val="242837314"/>
                    </a:ext>
                  </a:extLst>
                </a:gridCol>
                <a:gridCol w="4981784">
                  <a:extLst>
                    <a:ext uri="{9D8B030D-6E8A-4147-A177-3AD203B41FA5}">
                      <a16:colId xmlns:a16="http://schemas.microsoft.com/office/drawing/2014/main" val="3123392136"/>
                    </a:ext>
                  </a:extLst>
                </a:gridCol>
              </a:tblGrid>
              <a:tr h="517649">
                <a:tc>
                  <a:txBody>
                    <a:bodyPr/>
                    <a:lstStyle/>
                    <a:p>
                      <a:pPr marL="0" marR="0">
                        <a:lnSpc>
                          <a:spcPct val="115000"/>
                        </a:lnSpc>
                        <a:spcBef>
                          <a:spcPts val="0"/>
                        </a:spcBef>
                        <a:spcAft>
                          <a:spcPts val="0"/>
                        </a:spcAft>
                      </a:pPr>
                      <a:r>
                        <a:rPr lang="en-US" sz="2600" b="1" kern="100" dirty="0">
                          <a:solidFill>
                            <a:schemeClr val="tx1"/>
                          </a:solidFill>
                          <a:effectLst/>
                        </a:rPr>
                        <a:t>Type</a:t>
                      </a:r>
                      <a:endParaRPr lang="en-US" sz="2600" b="1"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a:noFill/>
                    </a:lnT>
                    <a:lnB w="19050">
                      <a:solidFill>
                        <a:schemeClr val="accent1"/>
                      </a:solidFill>
                    </a:lnB>
                    <a:noFill/>
                  </a:tcPr>
                </a:tc>
                <a:tc>
                  <a:txBody>
                    <a:bodyPr/>
                    <a:lstStyle/>
                    <a:p>
                      <a:pPr marL="0" marR="0">
                        <a:lnSpc>
                          <a:spcPct val="115000"/>
                        </a:lnSpc>
                        <a:spcBef>
                          <a:spcPts val="0"/>
                        </a:spcBef>
                        <a:spcAft>
                          <a:spcPts val="0"/>
                        </a:spcAft>
                      </a:pPr>
                      <a:r>
                        <a:rPr lang="en-US" sz="2600" b="1" kern="100">
                          <a:solidFill>
                            <a:schemeClr val="tx1"/>
                          </a:solidFill>
                          <a:effectLst/>
                        </a:rPr>
                        <a:t>Actor</a:t>
                      </a:r>
                      <a:endParaRPr lang="en-US" sz="2600" b="1"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a:noFill/>
                    </a:lnT>
                    <a:lnB w="19050">
                      <a:solidFill>
                        <a:schemeClr val="accent1"/>
                      </a:solidFill>
                    </a:lnB>
                    <a:noFill/>
                  </a:tcPr>
                </a:tc>
                <a:extLst>
                  <a:ext uri="{0D108BD9-81ED-4DB2-BD59-A6C34878D82A}">
                    <a16:rowId xmlns:a16="http://schemas.microsoft.com/office/drawing/2014/main" val="2753008934"/>
                  </a:ext>
                </a:extLst>
              </a:tr>
              <a:tr h="517649">
                <a:tc>
                  <a:txBody>
                    <a:bodyPr/>
                    <a:lstStyle/>
                    <a:p>
                      <a:pPr marL="0" marR="0">
                        <a:lnSpc>
                          <a:spcPct val="115000"/>
                        </a:lnSpc>
                        <a:spcBef>
                          <a:spcPts val="0"/>
                        </a:spcBef>
                        <a:spcAft>
                          <a:spcPts val="0"/>
                        </a:spcAft>
                      </a:pPr>
                      <a:r>
                        <a:rPr lang="en-US" sz="2600" kern="100" dirty="0">
                          <a:solidFill>
                            <a:schemeClr val="tx1"/>
                          </a:solidFill>
                          <a:effectLst/>
                        </a:rPr>
                        <a:t>Primary</a:t>
                      </a:r>
                      <a:endParaRPr lang="en-US" sz="2600"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19050">
                      <a:solidFill>
                        <a:schemeClr val="accent1"/>
                      </a:solidFill>
                    </a:lnT>
                    <a:lnB w="3175">
                      <a:solidFill>
                        <a:schemeClr val="tx1"/>
                      </a:solidFill>
                    </a:lnB>
                    <a:noFill/>
                  </a:tcPr>
                </a:tc>
                <a:tc>
                  <a:txBody>
                    <a:bodyPr/>
                    <a:lstStyle/>
                    <a:p>
                      <a:pPr marL="0" marR="0">
                        <a:lnSpc>
                          <a:spcPct val="115000"/>
                        </a:lnSpc>
                        <a:spcBef>
                          <a:spcPts val="0"/>
                        </a:spcBef>
                        <a:spcAft>
                          <a:spcPts val="0"/>
                        </a:spcAft>
                      </a:pPr>
                      <a:r>
                        <a:rPr lang="en-US" sz="2600" kern="100">
                          <a:solidFill>
                            <a:schemeClr val="tx1"/>
                          </a:solidFill>
                          <a:effectLst/>
                        </a:rPr>
                        <a:t>Personal User</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19050">
                      <a:solidFill>
                        <a:schemeClr val="accent1"/>
                      </a:solidFill>
                    </a:lnT>
                    <a:lnB w="3175">
                      <a:solidFill>
                        <a:schemeClr val="tx1"/>
                      </a:solidFill>
                    </a:lnB>
                    <a:noFill/>
                  </a:tcPr>
                </a:tc>
                <a:extLst>
                  <a:ext uri="{0D108BD9-81ED-4DB2-BD59-A6C34878D82A}">
                    <a16:rowId xmlns:a16="http://schemas.microsoft.com/office/drawing/2014/main" val="525368172"/>
                  </a:ext>
                </a:extLst>
              </a:tr>
              <a:tr h="517649">
                <a:tc>
                  <a:txBody>
                    <a:bodyPr/>
                    <a:lstStyle/>
                    <a:p>
                      <a:pPr marL="0" marR="0">
                        <a:lnSpc>
                          <a:spcPct val="115000"/>
                        </a:lnSpc>
                        <a:spcBef>
                          <a:spcPts val="0"/>
                        </a:spcBef>
                        <a:spcAft>
                          <a:spcPts val="0"/>
                        </a:spcAft>
                      </a:pPr>
                      <a:r>
                        <a:rPr lang="en-US" sz="2600" kern="100">
                          <a:solidFill>
                            <a:schemeClr val="tx1"/>
                          </a:solidFill>
                          <a:effectLst/>
                        </a:rPr>
                        <a:t>Primary</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tc>
                  <a:txBody>
                    <a:bodyPr/>
                    <a:lstStyle/>
                    <a:p>
                      <a:pPr marL="0" marR="0">
                        <a:lnSpc>
                          <a:spcPct val="115000"/>
                        </a:lnSpc>
                        <a:spcBef>
                          <a:spcPts val="0"/>
                        </a:spcBef>
                        <a:spcAft>
                          <a:spcPts val="0"/>
                        </a:spcAft>
                      </a:pPr>
                      <a:r>
                        <a:rPr lang="en-US" sz="2600" kern="100">
                          <a:solidFill>
                            <a:schemeClr val="tx1"/>
                          </a:solidFill>
                          <a:effectLst/>
                        </a:rPr>
                        <a:t>Business User</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3206078714"/>
                  </a:ext>
                </a:extLst>
              </a:tr>
              <a:tr h="981264">
                <a:tc>
                  <a:txBody>
                    <a:bodyPr/>
                    <a:lstStyle/>
                    <a:p>
                      <a:pPr marL="0" marR="0">
                        <a:lnSpc>
                          <a:spcPct val="115000"/>
                        </a:lnSpc>
                        <a:spcBef>
                          <a:spcPts val="0"/>
                        </a:spcBef>
                        <a:spcAft>
                          <a:spcPts val="0"/>
                        </a:spcAft>
                      </a:pPr>
                      <a:r>
                        <a:rPr lang="en-US" sz="2600" kern="100">
                          <a:solidFill>
                            <a:schemeClr val="tx1"/>
                          </a:solidFill>
                          <a:effectLst/>
                        </a:rPr>
                        <a:t>Primary</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tc>
                  <a:txBody>
                    <a:bodyPr/>
                    <a:lstStyle/>
                    <a:p>
                      <a:pPr marL="0" marR="0">
                        <a:lnSpc>
                          <a:spcPct val="115000"/>
                        </a:lnSpc>
                        <a:spcBef>
                          <a:spcPts val="0"/>
                        </a:spcBef>
                        <a:spcAft>
                          <a:spcPts val="0"/>
                        </a:spcAft>
                      </a:pPr>
                      <a:r>
                        <a:rPr lang="en-US" sz="2600" kern="100">
                          <a:solidFill>
                            <a:schemeClr val="tx1"/>
                          </a:solidFill>
                          <a:effectLst/>
                        </a:rPr>
                        <a:t>System Administrator (Sys admin)</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1574847607"/>
                  </a:ext>
                </a:extLst>
              </a:tr>
              <a:tr h="517649">
                <a:tc>
                  <a:txBody>
                    <a:bodyPr/>
                    <a:lstStyle/>
                    <a:p>
                      <a:pPr marL="0" marR="0">
                        <a:lnSpc>
                          <a:spcPct val="115000"/>
                        </a:lnSpc>
                        <a:spcBef>
                          <a:spcPts val="0"/>
                        </a:spcBef>
                        <a:spcAft>
                          <a:spcPts val="0"/>
                        </a:spcAft>
                      </a:pPr>
                      <a:r>
                        <a:rPr lang="en-US" sz="2600" kern="100">
                          <a:solidFill>
                            <a:schemeClr val="tx1"/>
                          </a:solidFill>
                          <a:effectLst/>
                        </a:rPr>
                        <a:t>Supporting</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tc>
                  <a:txBody>
                    <a:bodyPr/>
                    <a:lstStyle/>
                    <a:p>
                      <a:pPr marL="0" marR="0">
                        <a:lnSpc>
                          <a:spcPct val="115000"/>
                        </a:lnSpc>
                        <a:spcBef>
                          <a:spcPts val="0"/>
                        </a:spcBef>
                        <a:spcAft>
                          <a:spcPts val="0"/>
                        </a:spcAft>
                      </a:pPr>
                      <a:r>
                        <a:rPr lang="en-US" sz="2600" kern="100">
                          <a:solidFill>
                            <a:schemeClr val="tx1"/>
                          </a:solidFill>
                          <a:effectLst/>
                        </a:rPr>
                        <a:t>Generative AI provider</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4035852894"/>
                  </a:ext>
                </a:extLst>
              </a:tr>
              <a:tr h="517649">
                <a:tc>
                  <a:txBody>
                    <a:bodyPr/>
                    <a:lstStyle/>
                    <a:p>
                      <a:pPr marL="0" marR="0">
                        <a:lnSpc>
                          <a:spcPct val="115000"/>
                        </a:lnSpc>
                        <a:spcBef>
                          <a:spcPts val="0"/>
                        </a:spcBef>
                        <a:spcAft>
                          <a:spcPts val="0"/>
                        </a:spcAft>
                      </a:pPr>
                      <a:r>
                        <a:rPr lang="en-US" sz="2600" kern="100">
                          <a:solidFill>
                            <a:schemeClr val="tx1"/>
                          </a:solidFill>
                          <a:effectLst/>
                        </a:rPr>
                        <a:t>Supporting</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tc>
                  <a:txBody>
                    <a:bodyPr/>
                    <a:lstStyle/>
                    <a:p>
                      <a:pPr marL="0" marR="0">
                        <a:lnSpc>
                          <a:spcPct val="115000"/>
                        </a:lnSpc>
                        <a:spcBef>
                          <a:spcPts val="0"/>
                        </a:spcBef>
                        <a:spcAft>
                          <a:spcPts val="0"/>
                        </a:spcAft>
                      </a:pPr>
                      <a:r>
                        <a:rPr lang="en-US" sz="2600" kern="100">
                          <a:solidFill>
                            <a:schemeClr val="tx1"/>
                          </a:solidFill>
                          <a:effectLst/>
                        </a:rPr>
                        <a:t>3</a:t>
                      </a:r>
                      <a:r>
                        <a:rPr lang="en-US" sz="2600" kern="100" baseline="30000">
                          <a:solidFill>
                            <a:schemeClr val="tx1"/>
                          </a:solidFill>
                          <a:effectLst/>
                        </a:rPr>
                        <a:t>rd</a:t>
                      </a:r>
                      <a:r>
                        <a:rPr lang="en-US" sz="2600" kern="100">
                          <a:solidFill>
                            <a:schemeClr val="tx1"/>
                          </a:solidFill>
                          <a:effectLst/>
                        </a:rPr>
                        <a:t> Party Data Provider</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3377594408"/>
                  </a:ext>
                </a:extLst>
              </a:tr>
              <a:tr h="517649">
                <a:tc>
                  <a:txBody>
                    <a:bodyPr/>
                    <a:lstStyle/>
                    <a:p>
                      <a:pPr marL="0" marR="0">
                        <a:lnSpc>
                          <a:spcPct val="115000"/>
                        </a:lnSpc>
                        <a:spcBef>
                          <a:spcPts val="0"/>
                        </a:spcBef>
                        <a:spcAft>
                          <a:spcPts val="0"/>
                        </a:spcAft>
                      </a:pPr>
                      <a:r>
                        <a:rPr lang="en-US" sz="2600" kern="100">
                          <a:solidFill>
                            <a:schemeClr val="tx1"/>
                          </a:solidFill>
                          <a:effectLst/>
                        </a:rPr>
                        <a:t>Offstage</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tc>
                  <a:txBody>
                    <a:bodyPr/>
                    <a:lstStyle/>
                    <a:p>
                      <a:pPr marL="0" marR="0">
                        <a:lnSpc>
                          <a:spcPct val="115000"/>
                        </a:lnSpc>
                        <a:spcBef>
                          <a:spcPts val="0"/>
                        </a:spcBef>
                        <a:spcAft>
                          <a:spcPts val="0"/>
                        </a:spcAft>
                      </a:pPr>
                      <a:r>
                        <a:rPr lang="en-US" sz="2600" kern="100">
                          <a:solidFill>
                            <a:schemeClr val="tx1"/>
                          </a:solidFill>
                          <a:effectLst/>
                        </a:rPr>
                        <a:t>Payment Processor </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90059283"/>
                  </a:ext>
                </a:extLst>
              </a:tr>
              <a:tr h="517649">
                <a:tc>
                  <a:txBody>
                    <a:bodyPr/>
                    <a:lstStyle/>
                    <a:p>
                      <a:pPr marL="0" marR="0">
                        <a:lnSpc>
                          <a:spcPct val="115000"/>
                        </a:lnSpc>
                        <a:spcBef>
                          <a:spcPts val="0"/>
                        </a:spcBef>
                        <a:spcAft>
                          <a:spcPts val="0"/>
                        </a:spcAft>
                      </a:pPr>
                      <a:r>
                        <a:rPr lang="en-US" sz="2600" kern="100">
                          <a:solidFill>
                            <a:schemeClr val="tx1"/>
                          </a:solidFill>
                          <a:effectLst/>
                        </a:rPr>
                        <a:t>Offstage</a:t>
                      </a:r>
                      <a:endParaRPr lang="en-US" sz="2600" kern="10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12700">
                      <a:solidFill>
                        <a:schemeClr val="accent1"/>
                      </a:solidFill>
                    </a:lnB>
                    <a:noFill/>
                  </a:tcPr>
                </a:tc>
                <a:tc>
                  <a:txBody>
                    <a:bodyPr/>
                    <a:lstStyle/>
                    <a:p>
                      <a:pPr marL="0" marR="0">
                        <a:lnSpc>
                          <a:spcPct val="115000"/>
                        </a:lnSpc>
                        <a:spcBef>
                          <a:spcPts val="0"/>
                        </a:spcBef>
                        <a:spcAft>
                          <a:spcPts val="0"/>
                        </a:spcAft>
                      </a:pPr>
                      <a:r>
                        <a:rPr lang="en-US" sz="2600" kern="100" dirty="0">
                          <a:solidFill>
                            <a:schemeClr val="tx1"/>
                          </a:solidFill>
                          <a:effectLst/>
                        </a:rPr>
                        <a:t>Government Regulator</a:t>
                      </a:r>
                      <a:endParaRPr lang="en-US" sz="2600" kern="100" dirty="0">
                        <a:solidFill>
                          <a:schemeClr val="tx1"/>
                        </a:solidFill>
                        <a:effectLst/>
                        <a:latin typeface="Aptos" panose="020B0004020202020204" pitchFamily="34" charset="0"/>
                        <a:ea typeface="Aptos" panose="020B0004020202020204" pitchFamily="34" charset="0"/>
                        <a:cs typeface="Times New Roman" panose="02020603050405020304" pitchFamily="18" charset="0"/>
                      </a:endParaRPr>
                    </a:p>
                  </a:txBody>
                  <a:tcPr marL="151179" marR="151179" marT="0" marB="0">
                    <a:lnL>
                      <a:noFill/>
                    </a:lnL>
                    <a:lnR>
                      <a:noFill/>
                    </a:lnR>
                    <a:lnT w="3175">
                      <a:solidFill>
                        <a:schemeClr val="tx1"/>
                      </a:solidFill>
                    </a:lnT>
                    <a:lnB w="12700">
                      <a:solidFill>
                        <a:schemeClr val="accent1"/>
                      </a:solidFill>
                    </a:lnB>
                    <a:noFill/>
                  </a:tcPr>
                </a:tc>
                <a:extLst>
                  <a:ext uri="{0D108BD9-81ED-4DB2-BD59-A6C34878D82A}">
                    <a16:rowId xmlns:a16="http://schemas.microsoft.com/office/drawing/2014/main" val="2080734110"/>
                  </a:ext>
                </a:extLst>
              </a:tr>
            </a:tbl>
          </a:graphicData>
        </a:graphic>
      </p:graphicFrame>
    </p:spTree>
    <p:extLst>
      <p:ext uri="{BB962C8B-B14F-4D97-AF65-F5344CB8AC3E}">
        <p14:creationId xmlns:p14="http://schemas.microsoft.com/office/powerpoint/2010/main" val="1732944569"/>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BE8FC4-F1E8-709A-4259-5D58540F8DD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218059-8F04-476E-F5B3-61E6005EC699}"/>
              </a:ext>
            </a:extLst>
          </p:cNvPr>
          <p:cNvSpPr>
            <a:spLocks noGrp="1"/>
          </p:cNvSpPr>
          <p:nvPr>
            <p:ph type="title"/>
          </p:nvPr>
        </p:nvSpPr>
        <p:spPr>
          <a:xfrm>
            <a:off x="257835" y="332198"/>
            <a:ext cx="2701122" cy="1905000"/>
          </a:xfrm>
        </p:spPr>
        <p:txBody>
          <a:bodyPr/>
          <a:lstStyle/>
          <a:p>
            <a:r>
              <a:rPr lang="en-US" dirty="0"/>
              <a:t>Domain </a:t>
            </a:r>
            <a:br>
              <a:rPr lang="en-US" dirty="0"/>
            </a:br>
            <a:r>
              <a:rPr lang="en-US" dirty="0"/>
              <a:t>Model</a:t>
            </a:r>
          </a:p>
        </p:txBody>
      </p:sp>
      <p:pic>
        <p:nvPicPr>
          <p:cNvPr id="15" name="Content Placeholder 14" descr="A computer screen shot of a diagram&#10;&#10;Description automatically generated">
            <a:extLst>
              <a:ext uri="{FF2B5EF4-FFF2-40B4-BE49-F238E27FC236}">
                <a16:creationId xmlns:a16="http://schemas.microsoft.com/office/drawing/2014/main" id="{C3C1C124-920F-FA6E-55EE-FD1F435AED69}"/>
              </a:ext>
            </a:extLst>
          </p:cNvPr>
          <p:cNvPicPr>
            <a:picLocks noGrp="1" noChangeAspect="1"/>
          </p:cNvPicPr>
          <p:nvPr>
            <p:ph idx="1"/>
          </p:nvPr>
        </p:nvPicPr>
        <p:blipFill>
          <a:blip r:embed="rId3"/>
          <a:stretch>
            <a:fillRect/>
          </a:stretch>
        </p:blipFill>
        <p:spPr>
          <a:xfrm>
            <a:off x="3488350" y="23986"/>
            <a:ext cx="8703650" cy="6810028"/>
          </a:xfrm>
        </p:spPr>
      </p:pic>
    </p:spTree>
    <p:extLst>
      <p:ext uri="{BB962C8B-B14F-4D97-AF65-F5344CB8AC3E}">
        <p14:creationId xmlns:p14="http://schemas.microsoft.com/office/powerpoint/2010/main" val="4187221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diagram&#10;&#10;Description automatically generated">
            <a:extLst>
              <a:ext uri="{FF2B5EF4-FFF2-40B4-BE49-F238E27FC236}">
                <a16:creationId xmlns:a16="http://schemas.microsoft.com/office/drawing/2014/main" id="{2C46CEF7-5373-27BE-B365-AC5FE950F9E1}"/>
              </a:ext>
            </a:extLst>
          </p:cNvPr>
          <p:cNvPicPr>
            <a:picLocks noChangeAspect="1"/>
          </p:cNvPicPr>
          <p:nvPr/>
        </p:nvPicPr>
        <p:blipFill>
          <a:blip r:embed="rId3"/>
          <a:stretch>
            <a:fillRect/>
          </a:stretch>
        </p:blipFill>
        <p:spPr>
          <a:xfrm>
            <a:off x="4829319" y="0"/>
            <a:ext cx="6663572" cy="6858000"/>
          </a:xfrm>
          <a:prstGeom prst="rect">
            <a:avLst/>
          </a:prstGeom>
        </p:spPr>
      </p:pic>
      <p:sp>
        <p:nvSpPr>
          <p:cNvPr id="6" name="Title 1">
            <a:extLst>
              <a:ext uri="{FF2B5EF4-FFF2-40B4-BE49-F238E27FC236}">
                <a16:creationId xmlns:a16="http://schemas.microsoft.com/office/drawing/2014/main" id="{4D9E009F-5E1C-A368-D6C0-C949ECA2D114}"/>
              </a:ext>
            </a:extLst>
          </p:cNvPr>
          <p:cNvSpPr>
            <a:spLocks noGrp="1"/>
          </p:cNvSpPr>
          <p:nvPr>
            <p:ph type="title"/>
          </p:nvPr>
        </p:nvSpPr>
        <p:spPr>
          <a:xfrm>
            <a:off x="197243" y="1271426"/>
            <a:ext cx="4632076" cy="1905000"/>
          </a:xfrm>
        </p:spPr>
        <p:txBody>
          <a:bodyPr>
            <a:normAutofit/>
          </a:bodyPr>
          <a:lstStyle/>
          <a:p>
            <a:r>
              <a:rPr lang="en-US" sz="4000" dirty="0"/>
              <a:t>Use Case Diagram</a:t>
            </a:r>
          </a:p>
        </p:txBody>
      </p:sp>
    </p:spTree>
    <p:extLst>
      <p:ext uri="{BB962C8B-B14F-4D97-AF65-F5344CB8AC3E}">
        <p14:creationId xmlns:p14="http://schemas.microsoft.com/office/powerpoint/2010/main" val="41718241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screenshot of a computer&#10;&#10;Description automatically generated">
            <a:extLst>
              <a:ext uri="{FF2B5EF4-FFF2-40B4-BE49-F238E27FC236}">
                <a16:creationId xmlns:a16="http://schemas.microsoft.com/office/drawing/2014/main" id="{AB5FD198-E4C6-9218-EE0D-97F33CD2242B}"/>
              </a:ext>
            </a:extLst>
          </p:cNvPr>
          <p:cNvPicPr>
            <a:picLocks noGrp="1" noChangeAspect="1"/>
          </p:cNvPicPr>
          <p:nvPr>
            <p:ph idx="1"/>
          </p:nvPr>
        </p:nvPicPr>
        <p:blipFill>
          <a:blip r:embed="rId3"/>
          <a:stretch>
            <a:fillRect/>
          </a:stretch>
        </p:blipFill>
        <p:spPr>
          <a:xfrm>
            <a:off x="6440970" y="130995"/>
            <a:ext cx="5551574" cy="6596010"/>
          </a:xfrm>
        </p:spPr>
      </p:pic>
      <p:sp>
        <p:nvSpPr>
          <p:cNvPr id="6" name="Title 1">
            <a:extLst>
              <a:ext uri="{FF2B5EF4-FFF2-40B4-BE49-F238E27FC236}">
                <a16:creationId xmlns:a16="http://schemas.microsoft.com/office/drawing/2014/main" id="{59FC308A-40FD-E68B-3EB8-539481ECADAD}"/>
              </a:ext>
            </a:extLst>
          </p:cNvPr>
          <p:cNvSpPr>
            <a:spLocks noGrp="1"/>
          </p:cNvSpPr>
          <p:nvPr>
            <p:ph type="title"/>
          </p:nvPr>
        </p:nvSpPr>
        <p:spPr>
          <a:xfrm>
            <a:off x="781817" y="130995"/>
            <a:ext cx="4632076" cy="1905000"/>
          </a:xfrm>
        </p:spPr>
        <p:txBody>
          <a:bodyPr>
            <a:normAutofit/>
          </a:bodyPr>
          <a:lstStyle/>
          <a:p>
            <a:r>
              <a:rPr lang="en-US" sz="4000" dirty="0"/>
              <a:t>UC1: Document Upload</a:t>
            </a:r>
          </a:p>
        </p:txBody>
      </p:sp>
    </p:spTree>
    <p:extLst>
      <p:ext uri="{BB962C8B-B14F-4D97-AF65-F5344CB8AC3E}">
        <p14:creationId xmlns:p14="http://schemas.microsoft.com/office/powerpoint/2010/main" val="1965076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9790EF-1CF7-19FC-7221-385C2FD0D24E}"/>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FA01D571-808A-DBDA-1A2E-5CF69A30F34C}"/>
              </a:ext>
            </a:extLst>
          </p:cNvPr>
          <p:cNvSpPr>
            <a:spLocks noGrp="1"/>
          </p:cNvSpPr>
          <p:nvPr>
            <p:ph type="title"/>
          </p:nvPr>
        </p:nvSpPr>
        <p:spPr>
          <a:xfrm>
            <a:off x="781817" y="130995"/>
            <a:ext cx="4632076" cy="1905000"/>
          </a:xfrm>
        </p:spPr>
        <p:txBody>
          <a:bodyPr>
            <a:normAutofit/>
          </a:bodyPr>
          <a:lstStyle/>
          <a:p>
            <a:r>
              <a:rPr lang="en-US" sz="4000" dirty="0"/>
              <a:t>UC2: Perform Search </a:t>
            </a:r>
          </a:p>
        </p:txBody>
      </p:sp>
      <p:pic>
        <p:nvPicPr>
          <p:cNvPr id="7" name="Content Placeholder 6" descr="A screenshot of a computer&#10;&#10;Description automatically generated">
            <a:extLst>
              <a:ext uri="{FF2B5EF4-FFF2-40B4-BE49-F238E27FC236}">
                <a16:creationId xmlns:a16="http://schemas.microsoft.com/office/drawing/2014/main" id="{0870775D-124A-8DA7-E4AC-D9C62D58654D}"/>
              </a:ext>
            </a:extLst>
          </p:cNvPr>
          <p:cNvPicPr>
            <a:picLocks noGrp="1" noChangeAspect="1"/>
          </p:cNvPicPr>
          <p:nvPr>
            <p:ph idx="1"/>
          </p:nvPr>
        </p:nvPicPr>
        <p:blipFill>
          <a:blip r:embed="rId3"/>
          <a:stretch>
            <a:fillRect/>
          </a:stretch>
        </p:blipFill>
        <p:spPr>
          <a:xfrm>
            <a:off x="6096000" y="309507"/>
            <a:ext cx="5422577" cy="6442744"/>
          </a:xfrm>
        </p:spPr>
      </p:pic>
    </p:spTree>
    <p:extLst>
      <p:ext uri="{BB962C8B-B14F-4D97-AF65-F5344CB8AC3E}">
        <p14:creationId xmlns:p14="http://schemas.microsoft.com/office/powerpoint/2010/main" val="7297881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8F586E-D2A0-EE4E-2211-7578958DE8B8}"/>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15467794-4337-D6DE-0DBE-5B83C090CDAD}"/>
              </a:ext>
            </a:extLst>
          </p:cNvPr>
          <p:cNvSpPr>
            <a:spLocks noGrp="1"/>
          </p:cNvSpPr>
          <p:nvPr>
            <p:ph type="title"/>
          </p:nvPr>
        </p:nvSpPr>
        <p:spPr>
          <a:xfrm>
            <a:off x="781817" y="130995"/>
            <a:ext cx="4632076" cy="1905000"/>
          </a:xfrm>
        </p:spPr>
        <p:txBody>
          <a:bodyPr>
            <a:normAutofit/>
          </a:bodyPr>
          <a:lstStyle/>
          <a:p>
            <a:r>
              <a:rPr lang="en-US" sz="4000" dirty="0"/>
              <a:t>UC3: </a:t>
            </a:r>
            <a:r>
              <a:rPr lang="en-US" sz="4000" dirty="0">
                <a:effectLst/>
                <a:ea typeface="Aptos" panose="020B0004020202020204" pitchFamily="34" charset="0"/>
                <a:cs typeface="Times New Roman" panose="02020603050405020304" pitchFamily="18" charset="0"/>
              </a:rPr>
              <a:t>Tool Invoke</a:t>
            </a:r>
            <a:r>
              <a:rPr lang="en-US" sz="4000" dirty="0">
                <a:effectLst/>
              </a:rPr>
              <a:t> </a:t>
            </a:r>
            <a:endParaRPr lang="en-US" sz="4000" dirty="0"/>
          </a:p>
        </p:txBody>
      </p:sp>
      <p:pic>
        <p:nvPicPr>
          <p:cNvPr id="7" name="Content Placeholder 6" descr="A screenshot of a computer&#10;&#10;Description automatically generated">
            <a:extLst>
              <a:ext uri="{FF2B5EF4-FFF2-40B4-BE49-F238E27FC236}">
                <a16:creationId xmlns:a16="http://schemas.microsoft.com/office/drawing/2014/main" id="{8DC94638-596E-5097-2706-8A671458E3B0}"/>
              </a:ext>
            </a:extLst>
          </p:cNvPr>
          <p:cNvPicPr>
            <a:picLocks noGrp="1" noChangeAspect="1"/>
          </p:cNvPicPr>
          <p:nvPr>
            <p:ph idx="1"/>
          </p:nvPr>
        </p:nvPicPr>
        <p:blipFill>
          <a:blip r:embed="rId3"/>
          <a:stretch>
            <a:fillRect/>
          </a:stretch>
        </p:blipFill>
        <p:spPr>
          <a:xfrm>
            <a:off x="5116530" y="258137"/>
            <a:ext cx="6775931" cy="6076532"/>
          </a:xfrm>
        </p:spPr>
      </p:pic>
    </p:spTree>
    <p:extLst>
      <p:ext uri="{BB962C8B-B14F-4D97-AF65-F5344CB8AC3E}">
        <p14:creationId xmlns:p14="http://schemas.microsoft.com/office/powerpoint/2010/main" val="10634373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599A07-C8EE-635A-7499-FAD1539A01E4}"/>
            </a:ext>
          </a:extLst>
        </p:cNvPr>
        <p:cNvGrpSpPr/>
        <p:nvPr/>
      </p:nvGrpSpPr>
      <p:grpSpPr>
        <a:xfrm>
          <a:off x="0" y="0"/>
          <a:ext cx="0" cy="0"/>
          <a:chOff x="0" y="0"/>
          <a:chExt cx="0" cy="0"/>
        </a:xfrm>
      </p:grpSpPr>
      <p:sp>
        <p:nvSpPr>
          <p:cNvPr id="6" name="Title 1">
            <a:extLst>
              <a:ext uri="{FF2B5EF4-FFF2-40B4-BE49-F238E27FC236}">
                <a16:creationId xmlns:a16="http://schemas.microsoft.com/office/drawing/2014/main" id="{D72CB5DD-0717-C425-A29E-7543A174E8C7}"/>
              </a:ext>
            </a:extLst>
          </p:cNvPr>
          <p:cNvSpPr>
            <a:spLocks noGrp="1"/>
          </p:cNvSpPr>
          <p:nvPr>
            <p:ph type="title"/>
          </p:nvPr>
        </p:nvSpPr>
        <p:spPr>
          <a:xfrm>
            <a:off x="781817" y="130995"/>
            <a:ext cx="4632076" cy="1905000"/>
          </a:xfrm>
        </p:spPr>
        <p:txBody>
          <a:bodyPr>
            <a:noAutofit/>
          </a:bodyPr>
          <a:lstStyle/>
          <a:p>
            <a:r>
              <a:rPr lang="en-US" sz="4000" dirty="0"/>
              <a:t>UC4: Grant Access to Data Container </a:t>
            </a:r>
          </a:p>
        </p:txBody>
      </p:sp>
      <p:pic>
        <p:nvPicPr>
          <p:cNvPr id="7" name="Content Placeholder 6" descr="A screenshot of a computer&#10;&#10;Description automatically generated">
            <a:extLst>
              <a:ext uri="{FF2B5EF4-FFF2-40B4-BE49-F238E27FC236}">
                <a16:creationId xmlns:a16="http://schemas.microsoft.com/office/drawing/2014/main" id="{316D03F2-07D3-ADF4-69B1-B8295D398C4B}"/>
              </a:ext>
            </a:extLst>
          </p:cNvPr>
          <p:cNvPicPr>
            <a:picLocks noGrp="1" noChangeAspect="1"/>
          </p:cNvPicPr>
          <p:nvPr>
            <p:ph idx="1"/>
          </p:nvPr>
        </p:nvPicPr>
        <p:blipFill>
          <a:blip r:embed="rId3"/>
          <a:stretch>
            <a:fillRect/>
          </a:stretch>
        </p:blipFill>
        <p:spPr>
          <a:xfrm>
            <a:off x="5917915" y="242379"/>
            <a:ext cx="5794624" cy="6373242"/>
          </a:xfrm>
        </p:spPr>
      </p:pic>
    </p:spTree>
    <p:extLst>
      <p:ext uri="{BB962C8B-B14F-4D97-AF65-F5344CB8AC3E}">
        <p14:creationId xmlns:p14="http://schemas.microsoft.com/office/powerpoint/2010/main" val="3015249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Mesh</Template>
  <TotalTime>1231</TotalTime>
  <Words>1799</Words>
  <Application>Microsoft Macintosh PowerPoint</Application>
  <PresentationFormat>Widescreen</PresentationFormat>
  <Paragraphs>119</Paragraphs>
  <Slides>19</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Aptos</vt:lpstr>
      <vt:lpstr>Arial</vt:lpstr>
      <vt:lpstr>Century Gothic</vt:lpstr>
      <vt:lpstr>Mesh</vt:lpstr>
      <vt:lpstr>PowerPoint Presentation</vt:lpstr>
      <vt:lpstr>System Context</vt:lpstr>
      <vt:lpstr>PowerPoint Presentation</vt:lpstr>
      <vt:lpstr>Domain  Model</vt:lpstr>
      <vt:lpstr>Use Case Diagram</vt:lpstr>
      <vt:lpstr>UC1: Document Upload</vt:lpstr>
      <vt:lpstr>UC2: Perform Search </vt:lpstr>
      <vt:lpstr>UC3: Tool Invoke </vt:lpstr>
      <vt:lpstr>UC4: Grant Access to Data Container </vt:lpstr>
      <vt:lpstr>UC5: Review System Metrics </vt:lpstr>
      <vt:lpstr>Class Diagram</vt:lpstr>
      <vt:lpstr>State Diagram</vt:lpstr>
      <vt:lpstr>Activity Diagram</vt:lpstr>
      <vt:lpstr>Component Diagram</vt:lpstr>
      <vt:lpstr>Deployment Diagram</vt:lpstr>
      <vt:lpstr>Cost Estimate Primary Region</vt:lpstr>
      <vt:lpstr>Cost Estimate Secondary Region</vt:lpstr>
      <vt:lpstr>Security Diagram</vt:lpstr>
      <vt:lpstr>Conclusions and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Blithe, Michael</dc:creator>
  <cp:lastModifiedBy>Blithe, Michael</cp:lastModifiedBy>
  <cp:revision>18</cp:revision>
  <dcterms:created xsi:type="dcterms:W3CDTF">2024-12-13T15:28:30Z</dcterms:created>
  <dcterms:modified xsi:type="dcterms:W3CDTF">2024-12-15T17:20:58Z</dcterms:modified>
</cp:coreProperties>
</file>

<file path=docProps/thumbnail.jpeg>
</file>